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diagrams/data3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73" r:id="rId4"/>
    <p:sldId id="277" r:id="rId5"/>
    <p:sldId id="278" r:id="rId6"/>
    <p:sldId id="260" r:id="rId7"/>
    <p:sldId id="279" r:id="rId8"/>
    <p:sldId id="276" r:id="rId9"/>
    <p:sldId id="269" r:id="rId10"/>
    <p:sldId id="288" r:id="rId11"/>
    <p:sldId id="270" r:id="rId12"/>
    <p:sldId id="287" r:id="rId13"/>
    <p:sldId id="283" r:id="rId14"/>
    <p:sldId id="289" r:id="rId15"/>
    <p:sldId id="295" r:id="rId16"/>
    <p:sldId id="300" r:id="rId17"/>
    <p:sldId id="274" r:id="rId18"/>
    <p:sldId id="284" r:id="rId19"/>
    <p:sldId id="280" r:id="rId20"/>
    <p:sldId id="292" r:id="rId21"/>
    <p:sldId id="299" r:id="rId22"/>
    <p:sldId id="296" r:id="rId23"/>
    <p:sldId id="294" r:id="rId24"/>
    <p:sldId id="297" r:id="rId25"/>
    <p:sldId id="298" r:id="rId26"/>
    <p:sldId id="311" r:id="rId27"/>
    <p:sldId id="267" r:id="rId28"/>
    <p:sldId id="304" r:id="rId29"/>
    <p:sldId id="271" r:id="rId30"/>
    <p:sldId id="302" r:id="rId31"/>
    <p:sldId id="306" r:id="rId32"/>
    <p:sldId id="268" r:id="rId33"/>
    <p:sldId id="312" r:id="rId34"/>
    <p:sldId id="314" r:id="rId35"/>
    <p:sldId id="308" r:id="rId36"/>
    <p:sldId id="307" r:id="rId37"/>
    <p:sldId id="286" r:id="rId38"/>
    <p:sldId id="285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8849E-BA40-D84A-B49C-BA4BC1AB468F}" v="1" dt="2023-01-24T07:35:06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/>
    <p:restoredTop sz="92867"/>
  </p:normalViewPr>
  <p:slideViewPr>
    <p:cSldViewPr snapToGrid="0">
      <p:cViewPr>
        <p:scale>
          <a:sx n="81" d="100"/>
          <a:sy n="81" d="100"/>
        </p:scale>
        <p:origin x="1640" y="968"/>
      </p:cViewPr>
      <p:guideLst/>
    </p:cSldViewPr>
  </p:slideViewPr>
  <p:outlineViewPr>
    <p:cViewPr>
      <p:scale>
        <a:sx n="33" d="100"/>
        <a:sy n="33" d="100"/>
      </p:scale>
      <p:origin x="0" y="-4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CD7776-FE63-47F1-ACA6-120B55F1FD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75E38E-6695-46C7-80B6-E50BF8F4038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How can we learn and construct the relationship between high-level semantic representation of events and low-level (and mid-level) detections?</a:t>
          </a:r>
          <a:endParaRPr lang="en-US" b="1"/>
        </a:p>
      </dgm:t>
    </dgm:pt>
    <dgm:pt modelId="{A737B7F4-4534-4393-A305-E39FD03746DE}" type="parTrans" cxnId="{8421A78F-5676-4999-8742-E8CE93211C97}">
      <dgm:prSet/>
      <dgm:spPr/>
      <dgm:t>
        <a:bodyPr/>
        <a:lstStyle/>
        <a:p>
          <a:endParaRPr lang="en-US"/>
        </a:p>
      </dgm:t>
    </dgm:pt>
    <dgm:pt modelId="{C1AF15F9-504F-44A8-BE5E-60214AE2FC7C}" type="sibTrans" cxnId="{8421A78F-5676-4999-8742-E8CE93211C97}">
      <dgm:prSet/>
      <dgm:spPr/>
      <dgm:t>
        <a:bodyPr/>
        <a:lstStyle/>
        <a:p>
          <a:endParaRPr lang="en-US"/>
        </a:p>
      </dgm:t>
    </dgm:pt>
    <dgm:pt modelId="{F1EEDD5B-BDC0-43BB-820A-AF5C625ECAB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How can we link different scene semantic representation into a real-world description (meaningful interpretation)?</a:t>
          </a:r>
          <a:endParaRPr lang="en-US" b="1"/>
        </a:p>
      </dgm:t>
    </dgm:pt>
    <dgm:pt modelId="{D23FE691-2876-475C-A4BC-915B4EFA3864}" type="parTrans" cxnId="{FA5CA257-7A32-4632-B4C8-922083E59B52}">
      <dgm:prSet/>
      <dgm:spPr/>
      <dgm:t>
        <a:bodyPr/>
        <a:lstStyle/>
        <a:p>
          <a:endParaRPr lang="en-US"/>
        </a:p>
      </dgm:t>
    </dgm:pt>
    <dgm:pt modelId="{4CA58B70-706A-41BA-95F8-14B65C4812C4}" type="sibTrans" cxnId="{FA5CA257-7A32-4632-B4C8-922083E59B52}">
      <dgm:prSet/>
      <dgm:spPr/>
      <dgm:t>
        <a:bodyPr/>
        <a:lstStyle/>
        <a:p>
          <a:endParaRPr lang="en-US"/>
        </a:p>
      </dgm:t>
    </dgm:pt>
    <dgm:pt modelId="{C8339A20-7294-45E1-8DDE-839012CADAF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How can </a:t>
          </a:r>
          <a:r>
            <a:rPr lang="fr-FR" b="1" dirty="0" err="1"/>
            <a:t>we</a:t>
          </a:r>
          <a:r>
            <a:rPr lang="fr-FR" b="1" dirty="0"/>
            <a:t> </a:t>
          </a:r>
          <a:r>
            <a:rPr lang="fr-FR" b="1" dirty="0" err="1"/>
            <a:t>minimize</a:t>
          </a:r>
          <a:r>
            <a:rPr lang="fr-FR" b="1" dirty="0"/>
            <a:t> the training time and the hardware </a:t>
          </a:r>
          <a:r>
            <a:rPr lang="fr-FR" b="1" dirty="0" err="1"/>
            <a:t>requirement</a:t>
          </a:r>
          <a:r>
            <a:rPr lang="fr-FR" b="1" dirty="0"/>
            <a:t> for an </a:t>
          </a:r>
          <a:r>
            <a:rPr lang="fr-FR" b="1" dirty="0" err="1"/>
            <a:t>automatic</a:t>
          </a:r>
          <a:r>
            <a:rPr lang="fr-FR" b="1" dirty="0"/>
            <a:t> </a:t>
          </a:r>
          <a:r>
            <a:rPr lang="fr-FR" b="1" dirty="0" err="1"/>
            <a:t>distributed</a:t>
          </a:r>
          <a:r>
            <a:rPr lang="fr-FR" b="1" dirty="0"/>
            <a:t> surveillance?</a:t>
          </a:r>
          <a:endParaRPr lang="en-US" b="1" dirty="0"/>
        </a:p>
      </dgm:t>
    </dgm:pt>
    <dgm:pt modelId="{E6CF0080-4FE2-427A-8E30-94B00D660254}" type="parTrans" cxnId="{D5280199-9E87-408C-89DE-5D9B8CB37FD4}">
      <dgm:prSet/>
      <dgm:spPr/>
      <dgm:t>
        <a:bodyPr/>
        <a:lstStyle/>
        <a:p>
          <a:endParaRPr lang="en-US"/>
        </a:p>
      </dgm:t>
    </dgm:pt>
    <dgm:pt modelId="{D2E93A3B-AF55-4A54-8067-C3042DCF597C}" type="sibTrans" cxnId="{D5280199-9E87-408C-89DE-5D9B8CB37FD4}">
      <dgm:prSet/>
      <dgm:spPr/>
      <dgm:t>
        <a:bodyPr/>
        <a:lstStyle/>
        <a:p>
          <a:endParaRPr lang="en-US"/>
        </a:p>
      </dgm:t>
    </dgm:pt>
    <dgm:pt modelId="{1386905E-9A97-4DB1-A072-E2779D93DDD4}" type="pres">
      <dgm:prSet presAssocID="{6ECD7776-FE63-47F1-ACA6-120B55F1FD6A}" presName="root" presStyleCnt="0">
        <dgm:presLayoutVars>
          <dgm:dir/>
          <dgm:resizeHandles val="exact"/>
        </dgm:presLayoutVars>
      </dgm:prSet>
      <dgm:spPr/>
    </dgm:pt>
    <dgm:pt modelId="{4B60D970-B523-4936-8290-1D0F682D4D4D}" type="pres">
      <dgm:prSet presAssocID="{EB75E38E-6695-46C7-80B6-E50BF8F40384}" presName="compNode" presStyleCnt="0"/>
      <dgm:spPr/>
    </dgm:pt>
    <dgm:pt modelId="{45BF49BD-316C-4E5D-AECE-6C00431F3CCE}" type="pres">
      <dgm:prSet presAssocID="{EB75E38E-6695-46C7-80B6-E50BF8F40384}" presName="bgRect" presStyleLbl="bgShp" presStyleIdx="0" presStyleCnt="3"/>
      <dgm:spPr/>
    </dgm:pt>
    <dgm:pt modelId="{381EFFDE-6783-4C3E-B778-808DB6304199}" type="pres">
      <dgm:prSet presAssocID="{EB75E38E-6695-46C7-80B6-E50BF8F403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éconnecté"/>
        </a:ext>
      </dgm:extLst>
    </dgm:pt>
    <dgm:pt modelId="{8116B72E-C0BD-4F62-B770-B251B992CDCC}" type="pres">
      <dgm:prSet presAssocID="{EB75E38E-6695-46C7-80B6-E50BF8F40384}" presName="spaceRect" presStyleCnt="0"/>
      <dgm:spPr/>
    </dgm:pt>
    <dgm:pt modelId="{D85C8B93-BF41-4BA5-BA9C-76B89A89D42F}" type="pres">
      <dgm:prSet presAssocID="{EB75E38E-6695-46C7-80B6-E50BF8F40384}" presName="parTx" presStyleLbl="revTx" presStyleIdx="0" presStyleCnt="3">
        <dgm:presLayoutVars>
          <dgm:chMax val="0"/>
          <dgm:chPref val="0"/>
        </dgm:presLayoutVars>
      </dgm:prSet>
      <dgm:spPr/>
    </dgm:pt>
    <dgm:pt modelId="{2C13D6E0-9412-4565-A071-335D320D5D1A}" type="pres">
      <dgm:prSet presAssocID="{C1AF15F9-504F-44A8-BE5E-60214AE2FC7C}" presName="sibTrans" presStyleCnt="0"/>
      <dgm:spPr/>
    </dgm:pt>
    <dgm:pt modelId="{404E2541-3FC4-4945-B828-4934A3B01C67}" type="pres">
      <dgm:prSet presAssocID="{F1EEDD5B-BDC0-43BB-820A-AF5C625ECABF}" presName="compNode" presStyleCnt="0"/>
      <dgm:spPr/>
    </dgm:pt>
    <dgm:pt modelId="{47E710B9-946D-4C56-8D89-5DF4DEF080EC}" type="pres">
      <dgm:prSet presAssocID="{F1EEDD5B-BDC0-43BB-820A-AF5C625ECABF}" presName="bgRect" presStyleLbl="bgShp" presStyleIdx="1" presStyleCnt="3"/>
      <dgm:spPr/>
    </dgm:pt>
    <dgm:pt modelId="{6B65C0B7-3DCF-4736-B95F-1E964A0ADDB1}" type="pres">
      <dgm:prSet presAssocID="{F1EEDD5B-BDC0-43BB-820A-AF5C625ECA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en"/>
        </a:ext>
      </dgm:extLst>
    </dgm:pt>
    <dgm:pt modelId="{E0E2BCB4-9132-4D9B-B949-090F7F39DC15}" type="pres">
      <dgm:prSet presAssocID="{F1EEDD5B-BDC0-43BB-820A-AF5C625ECABF}" presName="spaceRect" presStyleCnt="0"/>
      <dgm:spPr/>
    </dgm:pt>
    <dgm:pt modelId="{A7325DF9-3517-4C8C-836B-D50B8CF94605}" type="pres">
      <dgm:prSet presAssocID="{F1EEDD5B-BDC0-43BB-820A-AF5C625ECABF}" presName="parTx" presStyleLbl="revTx" presStyleIdx="1" presStyleCnt="3">
        <dgm:presLayoutVars>
          <dgm:chMax val="0"/>
          <dgm:chPref val="0"/>
        </dgm:presLayoutVars>
      </dgm:prSet>
      <dgm:spPr/>
    </dgm:pt>
    <dgm:pt modelId="{F501E6EB-F21D-4602-995F-C0D057D2B935}" type="pres">
      <dgm:prSet presAssocID="{4CA58B70-706A-41BA-95F8-14B65C4812C4}" presName="sibTrans" presStyleCnt="0"/>
      <dgm:spPr/>
    </dgm:pt>
    <dgm:pt modelId="{DEC368D9-6993-4755-9CC6-EFFD9D597633}" type="pres">
      <dgm:prSet presAssocID="{C8339A20-7294-45E1-8DDE-839012CADAFB}" presName="compNode" presStyleCnt="0"/>
      <dgm:spPr/>
    </dgm:pt>
    <dgm:pt modelId="{2CEEC0B6-6433-4AA2-BBB2-21560C7AF69F}" type="pres">
      <dgm:prSet presAssocID="{C8339A20-7294-45E1-8DDE-839012CADAFB}" presName="bgRect" presStyleLbl="bgShp" presStyleIdx="2" presStyleCnt="3"/>
      <dgm:spPr/>
    </dgm:pt>
    <dgm:pt modelId="{146127B1-7FDB-48C8-A9FF-018E8D4A7998}" type="pres">
      <dgm:prSet presAssocID="{C8339A20-7294-45E1-8DDE-839012CADA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A176B89D-D557-4C19-A46E-81AD16C6FA68}" type="pres">
      <dgm:prSet presAssocID="{C8339A20-7294-45E1-8DDE-839012CADAFB}" presName="spaceRect" presStyleCnt="0"/>
      <dgm:spPr/>
    </dgm:pt>
    <dgm:pt modelId="{A261EFE0-F2E3-45BB-A2FE-48F0B5C62173}" type="pres">
      <dgm:prSet presAssocID="{C8339A20-7294-45E1-8DDE-839012CADAF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EC63469-9796-F940-8A8C-5823575E8ECA}" type="presOf" srcId="{6ECD7776-FE63-47F1-ACA6-120B55F1FD6A}" destId="{1386905E-9A97-4DB1-A072-E2779D93DDD4}" srcOrd="0" destOrd="0" presId="urn:microsoft.com/office/officeart/2018/2/layout/IconVerticalSolidList"/>
    <dgm:cxn modelId="{FA5CA257-7A32-4632-B4C8-922083E59B52}" srcId="{6ECD7776-FE63-47F1-ACA6-120B55F1FD6A}" destId="{F1EEDD5B-BDC0-43BB-820A-AF5C625ECABF}" srcOrd="1" destOrd="0" parTransId="{D23FE691-2876-475C-A4BC-915B4EFA3864}" sibTransId="{4CA58B70-706A-41BA-95F8-14B65C4812C4}"/>
    <dgm:cxn modelId="{D4C33F59-5670-AF45-8BAA-EF6673E862C6}" type="presOf" srcId="{C8339A20-7294-45E1-8DDE-839012CADAFB}" destId="{A261EFE0-F2E3-45BB-A2FE-48F0B5C62173}" srcOrd="0" destOrd="0" presId="urn:microsoft.com/office/officeart/2018/2/layout/IconVerticalSolidList"/>
    <dgm:cxn modelId="{8421A78F-5676-4999-8742-E8CE93211C97}" srcId="{6ECD7776-FE63-47F1-ACA6-120B55F1FD6A}" destId="{EB75E38E-6695-46C7-80B6-E50BF8F40384}" srcOrd="0" destOrd="0" parTransId="{A737B7F4-4534-4393-A305-E39FD03746DE}" sibTransId="{C1AF15F9-504F-44A8-BE5E-60214AE2FC7C}"/>
    <dgm:cxn modelId="{F254ED8F-D168-F547-AA61-648FE4906621}" type="presOf" srcId="{EB75E38E-6695-46C7-80B6-E50BF8F40384}" destId="{D85C8B93-BF41-4BA5-BA9C-76B89A89D42F}" srcOrd="0" destOrd="0" presId="urn:microsoft.com/office/officeart/2018/2/layout/IconVerticalSolidList"/>
    <dgm:cxn modelId="{D5280199-9E87-408C-89DE-5D9B8CB37FD4}" srcId="{6ECD7776-FE63-47F1-ACA6-120B55F1FD6A}" destId="{C8339A20-7294-45E1-8DDE-839012CADAFB}" srcOrd="2" destOrd="0" parTransId="{E6CF0080-4FE2-427A-8E30-94B00D660254}" sibTransId="{D2E93A3B-AF55-4A54-8067-C3042DCF597C}"/>
    <dgm:cxn modelId="{C4F2BFD5-AC54-FA47-BD56-25DC1740957A}" type="presOf" srcId="{F1EEDD5B-BDC0-43BB-820A-AF5C625ECABF}" destId="{A7325DF9-3517-4C8C-836B-D50B8CF94605}" srcOrd="0" destOrd="0" presId="urn:microsoft.com/office/officeart/2018/2/layout/IconVerticalSolidList"/>
    <dgm:cxn modelId="{9521F6A4-ECD5-4C4C-AFAA-9BC050777229}" type="presParOf" srcId="{1386905E-9A97-4DB1-A072-E2779D93DDD4}" destId="{4B60D970-B523-4936-8290-1D0F682D4D4D}" srcOrd="0" destOrd="0" presId="urn:microsoft.com/office/officeart/2018/2/layout/IconVerticalSolidList"/>
    <dgm:cxn modelId="{45CC6481-6FEB-2A4B-A1A6-6E69FC599F20}" type="presParOf" srcId="{4B60D970-B523-4936-8290-1D0F682D4D4D}" destId="{45BF49BD-316C-4E5D-AECE-6C00431F3CCE}" srcOrd="0" destOrd="0" presId="urn:microsoft.com/office/officeart/2018/2/layout/IconVerticalSolidList"/>
    <dgm:cxn modelId="{A939CCE4-5C84-6B43-9C44-CAD861D0FAF3}" type="presParOf" srcId="{4B60D970-B523-4936-8290-1D0F682D4D4D}" destId="{381EFFDE-6783-4C3E-B778-808DB6304199}" srcOrd="1" destOrd="0" presId="urn:microsoft.com/office/officeart/2018/2/layout/IconVerticalSolidList"/>
    <dgm:cxn modelId="{924908D2-1967-6F47-8BD1-87B4823CCB0B}" type="presParOf" srcId="{4B60D970-B523-4936-8290-1D0F682D4D4D}" destId="{8116B72E-C0BD-4F62-B770-B251B992CDCC}" srcOrd="2" destOrd="0" presId="urn:microsoft.com/office/officeart/2018/2/layout/IconVerticalSolidList"/>
    <dgm:cxn modelId="{91EE879C-B2C2-6043-BD34-68A406D537BB}" type="presParOf" srcId="{4B60D970-B523-4936-8290-1D0F682D4D4D}" destId="{D85C8B93-BF41-4BA5-BA9C-76B89A89D42F}" srcOrd="3" destOrd="0" presId="urn:microsoft.com/office/officeart/2018/2/layout/IconVerticalSolidList"/>
    <dgm:cxn modelId="{093EF720-731B-4D49-B295-6B857E88FB77}" type="presParOf" srcId="{1386905E-9A97-4DB1-A072-E2779D93DDD4}" destId="{2C13D6E0-9412-4565-A071-335D320D5D1A}" srcOrd="1" destOrd="0" presId="urn:microsoft.com/office/officeart/2018/2/layout/IconVerticalSolidList"/>
    <dgm:cxn modelId="{587BCF1F-2E82-DA4B-A6BB-DF6776D4BFC2}" type="presParOf" srcId="{1386905E-9A97-4DB1-A072-E2779D93DDD4}" destId="{404E2541-3FC4-4945-B828-4934A3B01C67}" srcOrd="2" destOrd="0" presId="urn:microsoft.com/office/officeart/2018/2/layout/IconVerticalSolidList"/>
    <dgm:cxn modelId="{DDF3E6EC-F2F8-7F4F-A40E-B1AA47D86155}" type="presParOf" srcId="{404E2541-3FC4-4945-B828-4934A3B01C67}" destId="{47E710B9-946D-4C56-8D89-5DF4DEF080EC}" srcOrd="0" destOrd="0" presId="urn:microsoft.com/office/officeart/2018/2/layout/IconVerticalSolidList"/>
    <dgm:cxn modelId="{EFD139B7-FD39-8746-8033-7939E93D5C2D}" type="presParOf" srcId="{404E2541-3FC4-4945-B828-4934A3B01C67}" destId="{6B65C0B7-3DCF-4736-B95F-1E964A0ADDB1}" srcOrd="1" destOrd="0" presId="urn:microsoft.com/office/officeart/2018/2/layout/IconVerticalSolidList"/>
    <dgm:cxn modelId="{FD253D82-28CB-7B4C-90CA-928B207AD74A}" type="presParOf" srcId="{404E2541-3FC4-4945-B828-4934A3B01C67}" destId="{E0E2BCB4-9132-4D9B-B949-090F7F39DC15}" srcOrd="2" destOrd="0" presId="urn:microsoft.com/office/officeart/2018/2/layout/IconVerticalSolidList"/>
    <dgm:cxn modelId="{DCBCF844-A632-CF4F-86C6-148E492AE83D}" type="presParOf" srcId="{404E2541-3FC4-4945-B828-4934A3B01C67}" destId="{A7325DF9-3517-4C8C-836B-D50B8CF94605}" srcOrd="3" destOrd="0" presId="urn:microsoft.com/office/officeart/2018/2/layout/IconVerticalSolidList"/>
    <dgm:cxn modelId="{78AC7F15-28CE-3E41-854C-9E34B2EE5B1A}" type="presParOf" srcId="{1386905E-9A97-4DB1-A072-E2779D93DDD4}" destId="{F501E6EB-F21D-4602-995F-C0D057D2B935}" srcOrd="3" destOrd="0" presId="urn:microsoft.com/office/officeart/2018/2/layout/IconVerticalSolidList"/>
    <dgm:cxn modelId="{57D087A4-76BF-744B-A301-8DAEDC4B70AB}" type="presParOf" srcId="{1386905E-9A97-4DB1-A072-E2779D93DDD4}" destId="{DEC368D9-6993-4755-9CC6-EFFD9D597633}" srcOrd="4" destOrd="0" presId="urn:microsoft.com/office/officeart/2018/2/layout/IconVerticalSolidList"/>
    <dgm:cxn modelId="{02C85F36-7F95-D64D-A171-EE3F8FF314A7}" type="presParOf" srcId="{DEC368D9-6993-4755-9CC6-EFFD9D597633}" destId="{2CEEC0B6-6433-4AA2-BBB2-21560C7AF69F}" srcOrd="0" destOrd="0" presId="urn:microsoft.com/office/officeart/2018/2/layout/IconVerticalSolidList"/>
    <dgm:cxn modelId="{F73FF931-D744-334B-B03E-F7E16DDBB658}" type="presParOf" srcId="{DEC368D9-6993-4755-9CC6-EFFD9D597633}" destId="{146127B1-7FDB-48C8-A9FF-018E8D4A7998}" srcOrd="1" destOrd="0" presId="urn:microsoft.com/office/officeart/2018/2/layout/IconVerticalSolidList"/>
    <dgm:cxn modelId="{752F099F-AB63-2346-B40A-230A9560C437}" type="presParOf" srcId="{DEC368D9-6993-4755-9CC6-EFFD9D597633}" destId="{A176B89D-D557-4C19-A46E-81AD16C6FA68}" srcOrd="2" destOrd="0" presId="urn:microsoft.com/office/officeart/2018/2/layout/IconVerticalSolidList"/>
    <dgm:cxn modelId="{B6D2A852-1B1E-9F4B-9810-A34B047003BA}" type="presParOf" srcId="{DEC368D9-6993-4755-9CC6-EFFD9D597633}" destId="{A261EFE0-F2E3-45BB-A2FE-48F0B5C621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8C1D1-F316-4032-9181-12258EB77C6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698792-D94A-46B6-B3DD-7E97886E5423}">
      <dgm:prSet/>
      <dgm:spPr/>
      <dgm:t>
        <a:bodyPr/>
        <a:lstStyle/>
        <a:p>
          <a:pPr algn="just"/>
          <a:r>
            <a:rPr lang="fr-FR" dirty="0"/>
            <a:t>Extraction of </a:t>
          </a:r>
          <a:r>
            <a:rPr lang="fr-FR" dirty="0" err="1"/>
            <a:t>objects</a:t>
          </a:r>
          <a:r>
            <a:rPr lang="fr-FR" dirty="0"/>
            <a:t> and </a:t>
          </a:r>
          <a:r>
            <a:rPr lang="fr-FR" dirty="0" err="1"/>
            <a:t>meaningful</a:t>
          </a:r>
          <a:r>
            <a:rPr lang="fr-FR" dirty="0"/>
            <a:t> </a:t>
          </a:r>
          <a:r>
            <a:rPr lang="fr-FR" dirty="0" err="1"/>
            <a:t>events</a:t>
          </a:r>
          <a:r>
            <a:rPr lang="fr-FR" dirty="0"/>
            <a:t> (</a:t>
          </a:r>
          <a:r>
            <a:rPr lang="fr-FR" dirty="0" err="1"/>
            <a:t>firstly</a:t>
          </a:r>
          <a:r>
            <a:rPr lang="fr-FR" dirty="0"/>
            <a:t> violence </a:t>
          </a:r>
          <a:r>
            <a:rPr lang="fr-FR" dirty="0" err="1"/>
            <a:t>than</a:t>
          </a:r>
          <a:r>
            <a:rPr lang="fr-FR" dirty="0"/>
            <a:t> </a:t>
          </a:r>
          <a:r>
            <a:rPr lang="fr-FR" dirty="0" err="1"/>
            <a:t>other</a:t>
          </a:r>
          <a:r>
            <a:rPr lang="fr-FR" dirty="0"/>
            <a:t> </a:t>
          </a:r>
          <a:r>
            <a:rPr lang="fr-FR" dirty="0" err="1"/>
            <a:t>human</a:t>
          </a:r>
          <a:r>
            <a:rPr lang="fr-FR" dirty="0"/>
            <a:t> </a:t>
          </a:r>
          <a:r>
            <a:rPr lang="fr-FR" dirty="0" err="1"/>
            <a:t>activity</a:t>
          </a:r>
          <a:r>
            <a:rPr lang="fr-FR" dirty="0"/>
            <a:t>) </a:t>
          </a:r>
          <a:r>
            <a:rPr lang="fr-FR" dirty="0" err="1"/>
            <a:t>from</a:t>
          </a:r>
          <a:r>
            <a:rPr lang="fr-FR" dirty="0"/>
            <a:t> a </a:t>
          </a:r>
          <a:r>
            <a:rPr lang="fr-FR" dirty="0" err="1"/>
            <a:t>video</a:t>
          </a:r>
          <a:r>
            <a:rPr lang="fr-FR" dirty="0"/>
            <a:t> </a:t>
          </a:r>
          <a:r>
            <a:rPr lang="fr-FR" dirty="0" err="1"/>
            <a:t>sequence</a:t>
          </a:r>
          <a:r>
            <a:rPr lang="fr-FR" dirty="0"/>
            <a:t> </a:t>
          </a:r>
          <a:r>
            <a:rPr lang="fr-FR" dirty="0" err="1"/>
            <a:t>using</a:t>
          </a:r>
          <a:r>
            <a:rPr lang="fr-FR" dirty="0"/>
            <a:t> </a:t>
          </a:r>
          <a:r>
            <a:rPr lang="fr-FR" dirty="0" err="1"/>
            <a:t>existing</a:t>
          </a:r>
          <a:r>
            <a:rPr lang="fr-FR" dirty="0"/>
            <a:t> </a:t>
          </a:r>
          <a:r>
            <a:rPr lang="fr-FR" dirty="0" err="1"/>
            <a:t>methods</a:t>
          </a:r>
          <a:r>
            <a:rPr lang="fr-FR" dirty="0"/>
            <a:t> to </a:t>
          </a:r>
          <a:r>
            <a:rPr lang="fr-FR" dirty="0" err="1"/>
            <a:t>create</a:t>
          </a:r>
          <a:r>
            <a:rPr lang="fr-FR" dirty="0"/>
            <a:t> a </a:t>
          </a:r>
          <a:r>
            <a:rPr lang="fr-FR" dirty="0" err="1"/>
            <a:t>semantic</a:t>
          </a:r>
          <a:r>
            <a:rPr lang="fr-FR" dirty="0"/>
            <a:t> </a:t>
          </a:r>
          <a:r>
            <a:rPr lang="fr-FR" dirty="0" err="1"/>
            <a:t>scene</a:t>
          </a:r>
          <a:r>
            <a:rPr lang="fr-FR" dirty="0"/>
            <a:t> </a:t>
          </a:r>
          <a:r>
            <a:rPr lang="fr-FR" dirty="0" err="1"/>
            <a:t>representation</a:t>
          </a:r>
          <a:r>
            <a:rPr lang="fr-FR" dirty="0"/>
            <a:t> in a graph (</a:t>
          </a:r>
          <a:r>
            <a:rPr lang="fr-FR" dirty="0" err="1"/>
            <a:t>with</a:t>
          </a:r>
          <a:r>
            <a:rPr lang="fr-FR" dirty="0"/>
            <a:t> the PhD </a:t>
          </a:r>
          <a:r>
            <a:rPr lang="fr-FR" dirty="0" err="1"/>
            <a:t>student</a:t>
          </a:r>
          <a:r>
            <a:rPr lang="fr-FR" dirty="0"/>
            <a:t> : </a:t>
          </a:r>
          <a:r>
            <a:rPr lang="fr-FR" b="1" i="0" dirty="0"/>
            <a:t>LEFEBVRE Pierre</a:t>
          </a:r>
          <a:r>
            <a:rPr lang="fr-FR" dirty="0"/>
            <a:t>)</a:t>
          </a:r>
        </a:p>
        <a:p>
          <a:pPr algn="ctr"/>
          <a:endParaRPr lang="en-US" dirty="0"/>
        </a:p>
      </dgm:t>
    </dgm:pt>
    <dgm:pt modelId="{DAA82FC0-7061-4CFF-940D-159D14E1AC86}" type="parTrans" cxnId="{A812583F-42EA-48BE-877B-632DB7658CC6}">
      <dgm:prSet/>
      <dgm:spPr/>
      <dgm:t>
        <a:bodyPr/>
        <a:lstStyle/>
        <a:p>
          <a:endParaRPr lang="en-US"/>
        </a:p>
      </dgm:t>
    </dgm:pt>
    <dgm:pt modelId="{DB4B9F78-78B9-4D56-9093-A3005AF0424B}" type="sibTrans" cxnId="{A812583F-42EA-48BE-877B-632DB7658CC6}">
      <dgm:prSet/>
      <dgm:spPr/>
      <dgm:t>
        <a:bodyPr/>
        <a:lstStyle/>
        <a:p>
          <a:endParaRPr lang="en-US"/>
        </a:p>
      </dgm:t>
    </dgm:pt>
    <dgm:pt modelId="{82543225-B2F0-4DEE-9CCD-69CF03F7BA17}">
      <dgm:prSet/>
      <dgm:spPr/>
      <dgm:t>
        <a:bodyPr/>
        <a:lstStyle/>
        <a:p>
          <a:pPr algn="just"/>
          <a:r>
            <a:rPr lang="fr-FR" dirty="0" err="1"/>
            <a:t>Experiment</a:t>
          </a:r>
          <a:r>
            <a:rPr lang="fr-FR" dirty="0"/>
            <a:t> </a:t>
          </a:r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urban</a:t>
          </a:r>
          <a:r>
            <a:rPr lang="fr-FR" dirty="0"/>
            <a:t> violence </a:t>
          </a:r>
          <a:r>
            <a:rPr lang="fr-FR" dirty="0" err="1"/>
            <a:t>prediction</a:t>
          </a:r>
          <a:r>
            <a:rPr lang="fr-FR" dirty="0"/>
            <a:t> (and </a:t>
          </a:r>
          <a:r>
            <a:rPr lang="fr-FR" dirty="0" err="1"/>
            <a:t>tracking</a:t>
          </a:r>
          <a:r>
            <a:rPr lang="fr-FR" dirty="0"/>
            <a:t>) for </a:t>
          </a:r>
          <a:r>
            <a:rPr lang="fr-FR" dirty="0" err="1"/>
            <a:t>distributed</a:t>
          </a:r>
          <a:r>
            <a:rPr lang="fr-FR" dirty="0"/>
            <a:t> </a:t>
          </a:r>
          <a:r>
            <a:rPr lang="fr-FR" dirty="0" err="1"/>
            <a:t>video</a:t>
          </a:r>
          <a:r>
            <a:rPr lang="fr-FR" dirty="0"/>
            <a:t> surveillance system (multiple </a:t>
          </a:r>
          <a:r>
            <a:rPr lang="fr-FR" dirty="0" err="1"/>
            <a:t>views</a:t>
          </a:r>
          <a:r>
            <a:rPr lang="fr-FR" dirty="0"/>
            <a:t>).</a:t>
          </a:r>
          <a:endParaRPr lang="en-US" dirty="0"/>
        </a:p>
      </dgm:t>
    </dgm:pt>
    <dgm:pt modelId="{CBBF7D12-4E1D-4484-82C8-65CFDF7E4455}" type="parTrans" cxnId="{6A35D0B3-E5D0-4C28-AD1B-33692CBECB17}">
      <dgm:prSet/>
      <dgm:spPr/>
      <dgm:t>
        <a:bodyPr/>
        <a:lstStyle/>
        <a:p>
          <a:endParaRPr lang="en-US"/>
        </a:p>
      </dgm:t>
    </dgm:pt>
    <dgm:pt modelId="{E915FFFB-E6EB-4672-A227-BF221CE991EF}" type="sibTrans" cxnId="{6A35D0B3-E5D0-4C28-AD1B-33692CBECB17}">
      <dgm:prSet/>
      <dgm:spPr/>
      <dgm:t>
        <a:bodyPr/>
        <a:lstStyle/>
        <a:p>
          <a:endParaRPr lang="en-US"/>
        </a:p>
      </dgm:t>
    </dgm:pt>
    <dgm:pt modelId="{4892FBCB-A16D-4304-B5DB-2C2A37CDF1B5}">
      <dgm:prSet/>
      <dgm:spPr/>
      <dgm:t>
        <a:bodyPr/>
        <a:lstStyle/>
        <a:p>
          <a:pPr algn="just"/>
          <a:r>
            <a:rPr lang="fr-FR" dirty="0" err="1"/>
            <a:t>Describe</a:t>
          </a:r>
          <a:r>
            <a:rPr lang="fr-FR" dirty="0"/>
            <a:t> the </a:t>
          </a:r>
          <a:r>
            <a:rPr lang="fr-FR" dirty="0" err="1"/>
            <a:t>result</a:t>
          </a:r>
          <a:r>
            <a:rPr lang="fr-FR" dirty="0"/>
            <a:t> and propose a viable solution</a:t>
          </a:r>
          <a:endParaRPr lang="en-US" dirty="0"/>
        </a:p>
      </dgm:t>
    </dgm:pt>
    <dgm:pt modelId="{4EE056C6-C518-48DC-A284-BE25D0323AEA}" type="parTrans" cxnId="{156A0911-5D9B-4B8E-AC1A-CF55E81116D7}">
      <dgm:prSet/>
      <dgm:spPr/>
      <dgm:t>
        <a:bodyPr/>
        <a:lstStyle/>
        <a:p>
          <a:endParaRPr lang="en-US"/>
        </a:p>
      </dgm:t>
    </dgm:pt>
    <dgm:pt modelId="{88AE4D8F-793E-4C7A-B721-0FD8B879230A}" type="sibTrans" cxnId="{156A0911-5D9B-4B8E-AC1A-CF55E81116D7}">
      <dgm:prSet/>
      <dgm:spPr/>
      <dgm:t>
        <a:bodyPr/>
        <a:lstStyle/>
        <a:p>
          <a:endParaRPr lang="en-US"/>
        </a:p>
      </dgm:t>
    </dgm:pt>
    <dgm:pt modelId="{837C91D3-D545-694F-94E5-6FFADF8C4AFD}" type="pres">
      <dgm:prSet presAssocID="{A2A8C1D1-F316-4032-9181-12258EB77C69}" presName="vert0" presStyleCnt="0">
        <dgm:presLayoutVars>
          <dgm:dir/>
          <dgm:animOne val="branch"/>
          <dgm:animLvl val="lvl"/>
        </dgm:presLayoutVars>
      </dgm:prSet>
      <dgm:spPr/>
    </dgm:pt>
    <dgm:pt modelId="{7423E04F-DD65-E346-923C-DF15508FEBC1}" type="pres">
      <dgm:prSet presAssocID="{46698792-D94A-46B6-B3DD-7E97886E5423}" presName="thickLine" presStyleLbl="alignNode1" presStyleIdx="0" presStyleCnt="3"/>
      <dgm:spPr/>
    </dgm:pt>
    <dgm:pt modelId="{CE4637A6-2EAE-684B-832D-1882146B675E}" type="pres">
      <dgm:prSet presAssocID="{46698792-D94A-46B6-B3DD-7E97886E5423}" presName="horz1" presStyleCnt="0"/>
      <dgm:spPr/>
    </dgm:pt>
    <dgm:pt modelId="{BD2AB24A-2510-F947-BE6A-A9E8AF5CCCF3}" type="pres">
      <dgm:prSet presAssocID="{46698792-D94A-46B6-B3DD-7E97886E5423}" presName="tx1" presStyleLbl="revTx" presStyleIdx="0" presStyleCnt="3"/>
      <dgm:spPr/>
    </dgm:pt>
    <dgm:pt modelId="{35D64832-27D3-0046-A543-D5B35B5C0E31}" type="pres">
      <dgm:prSet presAssocID="{46698792-D94A-46B6-B3DD-7E97886E5423}" presName="vert1" presStyleCnt="0"/>
      <dgm:spPr/>
    </dgm:pt>
    <dgm:pt modelId="{319C445A-6322-6F40-8538-8C971F60BEB5}" type="pres">
      <dgm:prSet presAssocID="{82543225-B2F0-4DEE-9CCD-69CF03F7BA17}" presName="thickLine" presStyleLbl="alignNode1" presStyleIdx="1" presStyleCnt="3"/>
      <dgm:spPr/>
    </dgm:pt>
    <dgm:pt modelId="{84AB68CD-BD84-FC4D-8CBB-05A358D168A8}" type="pres">
      <dgm:prSet presAssocID="{82543225-B2F0-4DEE-9CCD-69CF03F7BA17}" presName="horz1" presStyleCnt="0"/>
      <dgm:spPr/>
    </dgm:pt>
    <dgm:pt modelId="{59783D5A-D5ED-524F-A6BF-DD7B93F31451}" type="pres">
      <dgm:prSet presAssocID="{82543225-B2F0-4DEE-9CCD-69CF03F7BA17}" presName="tx1" presStyleLbl="revTx" presStyleIdx="1" presStyleCnt="3"/>
      <dgm:spPr/>
    </dgm:pt>
    <dgm:pt modelId="{5F67593B-5FB4-C245-BF7B-4508069F0B99}" type="pres">
      <dgm:prSet presAssocID="{82543225-B2F0-4DEE-9CCD-69CF03F7BA17}" presName="vert1" presStyleCnt="0"/>
      <dgm:spPr/>
    </dgm:pt>
    <dgm:pt modelId="{BD3A20AB-DD1E-8541-9796-32422F7DB106}" type="pres">
      <dgm:prSet presAssocID="{4892FBCB-A16D-4304-B5DB-2C2A37CDF1B5}" presName="thickLine" presStyleLbl="alignNode1" presStyleIdx="2" presStyleCnt="3"/>
      <dgm:spPr/>
    </dgm:pt>
    <dgm:pt modelId="{4DF1A11D-4505-9840-89B4-1106D100AF3A}" type="pres">
      <dgm:prSet presAssocID="{4892FBCB-A16D-4304-B5DB-2C2A37CDF1B5}" presName="horz1" presStyleCnt="0"/>
      <dgm:spPr/>
    </dgm:pt>
    <dgm:pt modelId="{9372D95D-6BD0-6E47-BB10-5AF380A945E9}" type="pres">
      <dgm:prSet presAssocID="{4892FBCB-A16D-4304-B5DB-2C2A37CDF1B5}" presName="tx1" presStyleLbl="revTx" presStyleIdx="2" presStyleCnt="3"/>
      <dgm:spPr/>
    </dgm:pt>
    <dgm:pt modelId="{4BC2679D-4141-A84E-A03C-08F185E3F0B3}" type="pres">
      <dgm:prSet presAssocID="{4892FBCB-A16D-4304-B5DB-2C2A37CDF1B5}" presName="vert1" presStyleCnt="0"/>
      <dgm:spPr/>
    </dgm:pt>
  </dgm:ptLst>
  <dgm:cxnLst>
    <dgm:cxn modelId="{156A0911-5D9B-4B8E-AC1A-CF55E81116D7}" srcId="{A2A8C1D1-F316-4032-9181-12258EB77C69}" destId="{4892FBCB-A16D-4304-B5DB-2C2A37CDF1B5}" srcOrd="2" destOrd="0" parTransId="{4EE056C6-C518-48DC-A284-BE25D0323AEA}" sibTransId="{88AE4D8F-793E-4C7A-B721-0FD8B879230A}"/>
    <dgm:cxn modelId="{29FA342A-1C9E-5E4F-982B-7D7FBDA70E7C}" type="presOf" srcId="{A2A8C1D1-F316-4032-9181-12258EB77C69}" destId="{837C91D3-D545-694F-94E5-6FFADF8C4AFD}" srcOrd="0" destOrd="0" presId="urn:microsoft.com/office/officeart/2008/layout/LinedList"/>
    <dgm:cxn modelId="{A812583F-42EA-48BE-877B-632DB7658CC6}" srcId="{A2A8C1D1-F316-4032-9181-12258EB77C69}" destId="{46698792-D94A-46B6-B3DD-7E97886E5423}" srcOrd="0" destOrd="0" parTransId="{DAA82FC0-7061-4CFF-940D-159D14E1AC86}" sibTransId="{DB4B9F78-78B9-4D56-9093-A3005AF0424B}"/>
    <dgm:cxn modelId="{44F33470-4D50-2B4C-A960-C4F6D3F44DFB}" type="presOf" srcId="{82543225-B2F0-4DEE-9CCD-69CF03F7BA17}" destId="{59783D5A-D5ED-524F-A6BF-DD7B93F31451}" srcOrd="0" destOrd="0" presId="urn:microsoft.com/office/officeart/2008/layout/LinedList"/>
    <dgm:cxn modelId="{AED1FC7A-C2F3-AC4F-A9AF-A0362733D2B5}" type="presOf" srcId="{46698792-D94A-46B6-B3DD-7E97886E5423}" destId="{BD2AB24A-2510-F947-BE6A-A9E8AF5CCCF3}" srcOrd="0" destOrd="0" presId="urn:microsoft.com/office/officeart/2008/layout/LinedList"/>
    <dgm:cxn modelId="{F9CD967F-A864-7041-AC07-00BDEEF2F80B}" type="presOf" srcId="{4892FBCB-A16D-4304-B5DB-2C2A37CDF1B5}" destId="{9372D95D-6BD0-6E47-BB10-5AF380A945E9}" srcOrd="0" destOrd="0" presId="urn:microsoft.com/office/officeart/2008/layout/LinedList"/>
    <dgm:cxn modelId="{6A35D0B3-E5D0-4C28-AD1B-33692CBECB17}" srcId="{A2A8C1D1-F316-4032-9181-12258EB77C69}" destId="{82543225-B2F0-4DEE-9CCD-69CF03F7BA17}" srcOrd="1" destOrd="0" parTransId="{CBBF7D12-4E1D-4484-82C8-65CFDF7E4455}" sibTransId="{E915FFFB-E6EB-4672-A227-BF221CE991EF}"/>
    <dgm:cxn modelId="{295F8CDE-09EE-4948-87C5-FED7DF043194}" type="presParOf" srcId="{837C91D3-D545-694F-94E5-6FFADF8C4AFD}" destId="{7423E04F-DD65-E346-923C-DF15508FEBC1}" srcOrd="0" destOrd="0" presId="urn:microsoft.com/office/officeart/2008/layout/LinedList"/>
    <dgm:cxn modelId="{1370C377-AF3A-634F-974C-89BC87F1A1D7}" type="presParOf" srcId="{837C91D3-D545-694F-94E5-6FFADF8C4AFD}" destId="{CE4637A6-2EAE-684B-832D-1882146B675E}" srcOrd="1" destOrd="0" presId="urn:microsoft.com/office/officeart/2008/layout/LinedList"/>
    <dgm:cxn modelId="{948E2E7E-0AFD-FF49-98F8-799E4227E34A}" type="presParOf" srcId="{CE4637A6-2EAE-684B-832D-1882146B675E}" destId="{BD2AB24A-2510-F947-BE6A-A9E8AF5CCCF3}" srcOrd="0" destOrd="0" presId="urn:microsoft.com/office/officeart/2008/layout/LinedList"/>
    <dgm:cxn modelId="{32B30D7C-903D-7345-AF10-376E7448B39D}" type="presParOf" srcId="{CE4637A6-2EAE-684B-832D-1882146B675E}" destId="{35D64832-27D3-0046-A543-D5B35B5C0E31}" srcOrd="1" destOrd="0" presId="urn:microsoft.com/office/officeart/2008/layout/LinedList"/>
    <dgm:cxn modelId="{F1936CAE-B84C-FF4C-90DD-BE6D27D74642}" type="presParOf" srcId="{837C91D3-D545-694F-94E5-6FFADF8C4AFD}" destId="{319C445A-6322-6F40-8538-8C971F60BEB5}" srcOrd="2" destOrd="0" presId="urn:microsoft.com/office/officeart/2008/layout/LinedList"/>
    <dgm:cxn modelId="{266FB3FC-6519-9445-BAAC-E79E2AC19C01}" type="presParOf" srcId="{837C91D3-D545-694F-94E5-6FFADF8C4AFD}" destId="{84AB68CD-BD84-FC4D-8CBB-05A358D168A8}" srcOrd="3" destOrd="0" presId="urn:microsoft.com/office/officeart/2008/layout/LinedList"/>
    <dgm:cxn modelId="{84667765-7553-5341-9AC0-B392F85C4812}" type="presParOf" srcId="{84AB68CD-BD84-FC4D-8CBB-05A358D168A8}" destId="{59783D5A-D5ED-524F-A6BF-DD7B93F31451}" srcOrd="0" destOrd="0" presId="urn:microsoft.com/office/officeart/2008/layout/LinedList"/>
    <dgm:cxn modelId="{C4EA4F97-22D6-C74D-9F13-24B1A3780EA4}" type="presParOf" srcId="{84AB68CD-BD84-FC4D-8CBB-05A358D168A8}" destId="{5F67593B-5FB4-C245-BF7B-4508069F0B99}" srcOrd="1" destOrd="0" presId="urn:microsoft.com/office/officeart/2008/layout/LinedList"/>
    <dgm:cxn modelId="{3DCFC71A-53AE-B346-A994-8EBA3B8C29C0}" type="presParOf" srcId="{837C91D3-D545-694F-94E5-6FFADF8C4AFD}" destId="{BD3A20AB-DD1E-8541-9796-32422F7DB106}" srcOrd="4" destOrd="0" presId="urn:microsoft.com/office/officeart/2008/layout/LinedList"/>
    <dgm:cxn modelId="{E8182190-3EA3-F34B-9C35-F9B49FE1E2EC}" type="presParOf" srcId="{837C91D3-D545-694F-94E5-6FFADF8C4AFD}" destId="{4DF1A11D-4505-9840-89B4-1106D100AF3A}" srcOrd="5" destOrd="0" presId="urn:microsoft.com/office/officeart/2008/layout/LinedList"/>
    <dgm:cxn modelId="{B7CF749C-D70D-C94E-B7C1-53DF439906CF}" type="presParOf" srcId="{4DF1A11D-4505-9840-89B4-1106D100AF3A}" destId="{9372D95D-6BD0-6E47-BB10-5AF380A945E9}" srcOrd="0" destOrd="0" presId="urn:microsoft.com/office/officeart/2008/layout/LinedList"/>
    <dgm:cxn modelId="{2049DB08-045A-DB40-A84D-F02930EDE753}" type="presParOf" srcId="{4DF1A11D-4505-9840-89B4-1106D100AF3A}" destId="{4BC2679D-4141-A84E-A03C-08F185E3F0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DDE563-E952-421F-866E-464A902DC9E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48EFF-124C-47E3-877C-CC28FE7AAE26}">
      <dgm:prSet/>
      <dgm:spPr/>
      <dgm:t>
        <a:bodyPr/>
        <a:lstStyle/>
        <a:p>
          <a:r>
            <a:rPr lang="fr-FR" b="1" dirty="0" err="1"/>
            <a:t>Dataset</a:t>
          </a:r>
          <a:r>
            <a:rPr lang="fr-FR" b="1" dirty="0"/>
            <a:t> (</a:t>
          </a:r>
          <a:r>
            <a:rPr lang="fr-FR" b="1" dirty="0" err="1"/>
            <a:t>using</a:t>
          </a:r>
          <a:r>
            <a:rPr lang="fr-FR" b="1" dirty="0"/>
            <a:t> </a:t>
          </a:r>
          <a:r>
            <a:rPr lang="fr-FR" b="1" dirty="0" err="1"/>
            <a:t>bach</a:t>
          </a:r>
          <a:r>
            <a:rPr lang="fr-FR" b="1" dirty="0"/>
            <a:t> </a:t>
          </a:r>
          <a:r>
            <a:rPr lang="fr-FR" b="1" dirty="0" err="1"/>
            <a:t>tranning</a:t>
          </a:r>
          <a:r>
            <a:rPr lang="fr-FR" b="1" dirty="0"/>
            <a:t>)</a:t>
          </a:r>
          <a:r>
            <a:rPr lang="fr-FR" dirty="0"/>
            <a:t> : RWF2000, XD violence, violent flow, RLVS .... (UCF Crime : multiple class </a:t>
          </a:r>
          <a:r>
            <a:rPr lang="fr-FR" dirty="0" err="1"/>
            <a:t>dataset</a:t>
          </a:r>
          <a:r>
            <a:rPr lang="fr-FR" dirty="0"/>
            <a:t>) </a:t>
          </a:r>
          <a:endParaRPr lang="en-US" dirty="0"/>
        </a:p>
      </dgm:t>
    </dgm:pt>
    <dgm:pt modelId="{9055A99F-C860-447C-898A-DEF2338FD27A}" type="parTrans" cxnId="{7D51579A-F886-4B03-B6A2-8186D3685859}">
      <dgm:prSet/>
      <dgm:spPr/>
      <dgm:t>
        <a:bodyPr/>
        <a:lstStyle/>
        <a:p>
          <a:endParaRPr lang="en-US"/>
        </a:p>
      </dgm:t>
    </dgm:pt>
    <dgm:pt modelId="{50923C49-F82C-4E6A-9D05-C46AEA37001B}" type="sibTrans" cxnId="{7D51579A-F886-4B03-B6A2-8186D3685859}">
      <dgm:prSet/>
      <dgm:spPr/>
      <dgm:t>
        <a:bodyPr/>
        <a:lstStyle/>
        <a:p>
          <a:endParaRPr lang="en-US"/>
        </a:p>
      </dgm:t>
    </dgm:pt>
    <dgm:pt modelId="{E36EC6EB-F8DB-4558-8858-3626B6A2814E}">
      <dgm:prSet/>
      <dgm:spPr/>
      <dgm:t>
        <a:bodyPr/>
        <a:lstStyle/>
        <a:p>
          <a:r>
            <a:rPr lang="fr-FR" b="1" dirty="0"/>
            <a:t>Hardware (</a:t>
          </a:r>
          <a:r>
            <a:rPr lang="fr-FR" b="1" dirty="0" err="1"/>
            <a:t>Testing</a:t>
          </a:r>
          <a:r>
            <a:rPr lang="fr-FR" b="1" dirty="0"/>
            <a:t> </a:t>
          </a:r>
          <a:r>
            <a:rPr lang="fr-FR" b="1" dirty="0" err="1"/>
            <a:t>specifics</a:t>
          </a:r>
          <a:r>
            <a:rPr lang="fr-FR" b="1" dirty="0"/>
            <a:t> </a:t>
          </a:r>
          <a:r>
            <a:rPr lang="fr-FR" b="1" dirty="0" err="1"/>
            <a:t>only</a:t>
          </a:r>
          <a:r>
            <a:rPr lang="fr-FR" b="1" dirty="0"/>
            <a:t>) </a:t>
          </a:r>
          <a:r>
            <a:rPr lang="fr-FR" dirty="0"/>
            <a:t>: </a:t>
          </a:r>
          <a:r>
            <a:rPr lang="fr-FR" dirty="0" err="1"/>
            <a:t>try</a:t>
          </a:r>
          <a:r>
            <a:rPr lang="fr-FR" dirty="0"/>
            <a:t> </a:t>
          </a:r>
          <a:r>
            <a:rPr lang="fr-FR" dirty="0" err="1"/>
            <a:t>realtime</a:t>
          </a:r>
          <a:r>
            <a:rPr lang="fr-FR" dirty="0"/>
            <a:t> </a:t>
          </a:r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different</a:t>
          </a:r>
          <a:r>
            <a:rPr lang="fr-FR" dirty="0"/>
            <a:t> </a:t>
          </a:r>
          <a:r>
            <a:rPr lang="fr-FR" dirty="0" err="1"/>
            <a:t>cisco</a:t>
          </a:r>
          <a:r>
            <a:rPr lang="fr-FR" dirty="0"/>
            <a:t> camera on the </a:t>
          </a:r>
          <a:r>
            <a:rPr lang="fr-FR" dirty="0" err="1"/>
            <a:t>clood</a:t>
          </a:r>
          <a:endParaRPr lang="fr-FR" dirty="0"/>
        </a:p>
        <a:p>
          <a:r>
            <a:rPr lang="fr-FR" dirty="0"/>
            <a:t>Hardware (Training – Basic </a:t>
          </a:r>
          <a:r>
            <a:rPr lang="fr-FR" dirty="0" err="1"/>
            <a:t>testing</a:t>
          </a:r>
          <a:r>
            <a:rPr lang="fr-FR" dirty="0"/>
            <a:t>) </a:t>
          </a:r>
          <a:r>
            <a:rPr lang="fr-FR" dirty="0" err="1"/>
            <a:t>will</a:t>
          </a:r>
          <a:r>
            <a:rPr lang="fr-FR" dirty="0"/>
            <a:t> </a:t>
          </a:r>
          <a:r>
            <a:rPr lang="fr-FR" dirty="0" err="1"/>
            <a:t>also</a:t>
          </a:r>
          <a:r>
            <a:rPr lang="fr-FR" dirty="0"/>
            <a:t> </a:t>
          </a:r>
          <a:r>
            <a:rPr lang="fr-FR" dirty="0" err="1"/>
            <a:t>be</a:t>
          </a:r>
          <a:r>
            <a:rPr lang="fr-FR" dirty="0"/>
            <a:t> </a:t>
          </a:r>
          <a:r>
            <a:rPr lang="fr-FR" dirty="0" err="1"/>
            <a:t>mentionned</a:t>
          </a:r>
          <a:r>
            <a:rPr lang="fr-FR" dirty="0"/>
            <a:t> </a:t>
          </a:r>
          <a:r>
            <a:rPr lang="fr-FR" dirty="0" err="1"/>
            <a:t>later</a:t>
          </a:r>
          <a:r>
            <a:rPr lang="fr-FR"/>
            <a:t> on</a:t>
          </a:r>
          <a:endParaRPr lang="en-US" dirty="0"/>
        </a:p>
      </dgm:t>
    </dgm:pt>
    <dgm:pt modelId="{EBEFB74E-9E1C-4C42-BEBE-480C639FEE87}" type="parTrans" cxnId="{A1910E63-9FA7-4ACB-B744-7227219562DF}">
      <dgm:prSet/>
      <dgm:spPr/>
      <dgm:t>
        <a:bodyPr/>
        <a:lstStyle/>
        <a:p>
          <a:endParaRPr lang="en-US"/>
        </a:p>
      </dgm:t>
    </dgm:pt>
    <dgm:pt modelId="{B5118F48-6962-45AD-B396-38D2E1AEAF4E}" type="sibTrans" cxnId="{A1910E63-9FA7-4ACB-B744-7227219562DF}">
      <dgm:prSet/>
      <dgm:spPr/>
      <dgm:t>
        <a:bodyPr/>
        <a:lstStyle/>
        <a:p>
          <a:endParaRPr lang="en-US"/>
        </a:p>
      </dgm:t>
    </dgm:pt>
    <dgm:pt modelId="{DCB75282-0DF6-4258-B795-A5595A285051}">
      <dgm:prSet/>
      <dgm:spPr/>
      <dgm:t>
        <a:bodyPr/>
        <a:lstStyle/>
        <a:p>
          <a:r>
            <a:rPr lang="fr-FR" b="1" dirty="0"/>
            <a:t>Model</a:t>
          </a:r>
          <a:r>
            <a:rPr lang="fr-FR" dirty="0"/>
            <a:t> : </a:t>
          </a:r>
          <a:r>
            <a:rPr lang="fr-FR" dirty="0" err="1"/>
            <a:t>Deep</a:t>
          </a:r>
          <a:r>
            <a:rPr lang="fr-FR" dirty="0"/>
            <a:t> Learning (Spatial, Temporal, </a:t>
          </a:r>
          <a:r>
            <a:rPr lang="fr-FR" dirty="0" err="1"/>
            <a:t>Hybrid</a:t>
          </a:r>
          <a:r>
            <a:rPr lang="fr-FR" dirty="0"/>
            <a:t>) , </a:t>
          </a:r>
          <a:r>
            <a:rPr lang="fr-FR" dirty="0" err="1"/>
            <a:t>also</a:t>
          </a:r>
          <a:r>
            <a:rPr lang="fr-FR" dirty="0"/>
            <a:t> </a:t>
          </a:r>
          <a:r>
            <a:rPr lang="fr-FR" dirty="0" err="1"/>
            <a:t>using</a:t>
          </a:r>
          <a:r>
            <a:rPr lang="fr-FR" dirty="0"/>
            <a:t> Transfer Learning (</a:t>
          </a:r>
          <a:r>
            <a:rPr lang="fr-FR" dirty="0" err="1"/>
            <a:t>Resnet</a:t>
          </a:r>
          <a:r>
            <a:rPr lang="fr-FR" dirty="0"/>
            <a:t>, </a:t>
          </a:r>
          <a:r>
            <a:rPr lang="fr-FR" dirty="0" err="1"/>
            <a:t>MobileNet</a:t>
          </a:r>
          <a:r>
            <a:rPr lang="fr-FR" dirty="0"/>
            <a:t>, VG...) , and </a:t>
          </a:r>
          <a:r>
            <a:rPr lang="fr-FR" dirty="0" err="1"/>
            <a:t>also</a:t>
          </a:r>
          <a:r>
            <a:rPr lang="fr-FR" dirty="0"/>
            <a:t> Attention layer.</a:t>
          </a:r>
        </a:p>
        <a:p>
          <a:r>
            <a:rPr lang="fr-FR" dirty="0"/>
            <a:t>Multi-</a:t>
          </a:r>
          <a:r>
            <a:rPr lang="fr-FR" dirty="0" err="1"/>
            <a:t>stream</a:t>
          </a:r>
          <a:r>
            <a:rPr lang="fr-FR" dirty="0"/>
            <a:t> input (</a:t>
          </a:r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different</a:t>
          </a:r>
          <a:r>
            <a:rPr lang="fr-FR" dirty="0"/>
            <a:t> combinaison)</a:t>
          </a:r>
        </a:p>
        <a:p>
          <a:endParaRPr lang="fr-FR" dirty="0"/>
        </a:p>
      </dgm:t>
    </dgm:pt>
    <dgm:pt modelId="{93EDC955-9798-408B-8D6F-3CB495DC6000}" type="parTrans" cxnId="{21F33DA6-8B99-4D75-934D-1B8E05287EE4}">
      <dgm:prSet/>
      <dgm:spPr/>
      <dgm:t>
        <a:bodyPr/>
        <a:lstStyle/>
        <a:p>
          <a:endParaRPr lang="en-US"/>
        </a:p>
      </dgm:t>
    </dgm:pt>
    <dgm:pt modelId="{2A4D03C9-8F7C-4221-BB1F-96E546FC2498}" type="sibTrans" cxnId="{21F33DA6-8B99-4D75-934D-1B8E05287EE4}">
      <dgm:prSet/>
      <dgm:spPr/>
      <dgm:t>
        <a:bodyPr/>
        <a:lstStyle/>
        <a:p>
          <a:endParaRPr lang="en-US"/>
        </a:p>
      </dgm:t>
    </dgm:pt>
    <dgm:pt modelId="{016B0748-4AC6-4BAB-838F-8C5E0D2F3EBD}">
      <dgm:prSet/>
      <dgm:spPr/>
      <dgm:t>
        <a:bodyPr/>
        <a:lstStyle/>
        <a:p>
          <a:r>
            <a:rPr lang="fr-FR" b="1" dirty="0" err="1"/>
            <a:t>Metrics</a:t>
          </a:r>
          <a:r>
            <a:rPr lang="fr-FR" dirty="0"/>
            <a:t> : </a:t>
          </a:r>
          <a:r>
            <a:rPr lang="fr-FR" dirty="0" err="1"/>
            <a:t>Accurcy</a:t>
          </a:r>
          <a:r>
            <a:rPr lang="fr-FR" dirty="0"/>
            <a:t>, </a:t>
          </a:r>
          <a:r>
            <a:rPr lang="fr-FR" dirty="0" err="1"/>
            <a:t>Precision</a:t>
          </a:r>
          <a:r>
            <a:rPr lang="fr-FR" dirty="0"/>
            <a:t>, </a:t>
          </a:r>
          <a:r>
            <a:rPr lang="fr-FR" dirty="0" err="1"/>
            <a:t>Recall</a:t>
          </a:r>
          <a:r>
            <a:rPr lang="fr-FR" dirty="0"/>
            <a:t>, F1-score, AUC ROC, False </a:t>
          </a:r>
          <a:r>
            <a:rPr lang="fr-FR" dirty="0" err="1"/>
            <a:t>alarm</a:t>
          </a:r>
          <a:r>
            <a:rPr lang="fr-FR" dirty="0"/>
            <a:t>, </a:t>
          </a:r>
          <a:r>
            <a:rPr lang="fr-FR" dirty="0" err="1"/>
            <a:t>Mising</a:t>
          </a:r>
          <a:r>
            <a:rPr lang="fr-FR" dirty="0"/>
            <a:t> </a:t>
          </a:r>
          <a:r>
            <a:rPr lang="fr-FR" dirty="0" err="1"/>
            <a:t>alarm</a:t>
          </a:r>
          <a:r>
            <a:rPr lang="fr-FR" dirty="0"/>
            <a:t>, </a:t>
          </a:r>
          <a:r>
            <a:rPr lang="fr-FR" b="1" dirty="0"/>
            <a:t>runtime (</a:t>
          </a:r>
          <a:r>
            <a:rPr lang="fr-FR" b="1" dirty="0" err="1"/>
            <a:t>inference</a:t>
          </a:r>
          <a:r>
            <a:rPr lang="fr-FR" b="1" dirty="0"/>
            <a:t> time), </a:t>
          </a:r>
          <a:r>
            <a:rPr lang="fr-FR" b="1" dirty="0" err="1"/>
            <a:t>number</a:t>
          </a:r>
          <a:r>
            <a:rPr lang="fr-FR" b="1" dirty="0"/>
            <a:t> of </a:t>
          </a:r>
          <a:r>
            <a:rPr lang="fr-FR" b="1" dirty="0" err="1"/>
            <a:t>parameters</a:t>
          </a:r>
          <a:r>
            <a:rPr lang="fr-FR" b="1" dirty="0"/>
            <a:t> </a:t>
          </a:r>
          <a:r>
            <a:rPr lang="fr-FR" b="0" dirty="0"/>
            <a:t>(and </a:t>
          </a:r>
          <a:r>
            <a:rPr lang="fr-FR" b="0" dirty="0" err="1"/>
            <a:t>complexity</a:t>
          </a:r>
          <a:r>
            <a:rPr lang="fr-FR" b="0" dirty="0"/>
            <a:t> : GFLOPS)..</a:t>
          </a:r>
          <a:endParaRPr lang="en-US" b="0" dirty="0"/>
        </a:p>
      </dgm:t>
    </dgm:pt>
    <dgm:pt modelId="{E6197553-0B08-44CE-A666-98D57A9203E6}" type="parTrans" cxnId="{D1307136-00B8-4277-8462-6B160365FE95}">
      <dgm:prSet/>
      <dgm:spPr/>
      <dgm:t>
        <a:bodyPr/>
        <a:lstStyle/>
        <a:p>
          <a:endParaRPr lang="en-US"/>
        </a:p>
      </dgm:t>
    </dgm:pt>
    <dgm:pt modelId="{0FC9D8DF-B871-4F0E-9602-5AD206C66118}" type="sibTrans" cxnId="{D1307136-00B8-4277-8462-6B160365FE95}">
      <dgm:prSet/>
      <dgm:spPr/>
      <dgm:t>
        <a:bodyPr/>
        <a:lstStyle/>
        <a:p>
          <a:endParaRPr lang="en-US"/>
        </a:p>
      </dgm:t>
    </dgm:pt>
    <dgm:pt modelId="{4779B964-A1D6-49B3-AF2B-74DB727FE42E}">
      <dgm:prSet/>
      <dgm:spPr/>
      <dgm:t>
        <a:bodyPr/>
        <a:lstStyle/>
        <a:p>
          <a:r>
            <a:rPr lang="en-US" b="1" dirty="0"/>
            <a:t>Parameters : </a:t>
          </a:r>
          <a:r>
            <a:rPr lang="en-US" b="0" dirty="0" err="1"/>
            <a:t>bach</a:t>
          </a:r>
          <a:r>
            <a:rPr lang="en-US" b="0" dirty="0"/>
            <a:t> size (depending on the dataset size), learning rate : 0.1, 0.001, 1 x 10</a:t>
          </a:r>
          <a:r>
            <a:rPr lang="en-US" b="0" baseline="30000" dirty="0"/>
            <a:t>-5</a:t>
          </a:r>
        </a:p>
      </dgm:t>
    </dgm:pt>
    <dgm:pt modelId="{9A178A14-7B92-4DE9-A994-7C0ED49B0918}" type="parTrans" cxnId="{0D257AE1-FACB-4B13-A823-4190BA52E4EC}">
      <dgm:prSet/>
      <dgm:spPr/>
      <dgm:t>
        <a:bodyPr/>
        <a:lstStyle/>
        <a:p>
          <a:endParaRPr lang="en-US"/>
        </a:p>
      </dgm:t>
    </dgm:pt>
    <dgm:pt modelId="{983E1F37-66A3-477B-807D-60FCE1E767F4}" type="sibTrans" cxnId="{0D257AE1-FACB-4B13-A823-4190BA52E4EC}">
      <dgm:prSet/>
      <dgm:spPr/>
      <dgm:t>
        <a:bodyPr/>
        <a:lstStyle/>
        <a:p>
          <a:endParaRPr lang="en-US"/>
        </a:p>
      </dgm:t>
    </dgm:pt>
    <dgm:pt modelId="{8024B674-DDD9-CA49-B852-E56C1C892BB4}" type="pres">
      <dgm:prSet presAssocID="{60DDE563-E952-421F-866E-464A902DC9EC}" presName="vert0" presStyleCnt="0">
        <dgm:presLayoutVars>
          <dgm:dir/>
          <dgm:animOne val="branch"/>
          <dgm:animLvl val="lvl"/>
        </dgm:presLayoutVars>
      </dgm:prSet>
      <dgm:spPr/>
    </dgm:pt>
    <dgm:pt modelId="{0076C5A9-966D-1D4E-90BF-93082836D7BA}" type="pres">
      <dgm:prSet presAssocID="{BF848EFF-124C-47E3-877C-CC28FE7AAE26}" presName="thickLine" presStyleLbl="alignNode1" presStyleIdx="0" presStyleCnt="5"/>
      <dgm:spPr/>
    </dgm:pt>
    <dgm:pt modelId="{E14D2CBC-F0C9-C042-821D-54D843DF4117}" type="pres">
      <dgm:prSet presAssocID="{BF848EFF-124C-47E3-877C-CC28FE7AAE26}" presName="horz1" presStyleCnt="0"/>
      <dgm:spPr/>
    </dgm:pt>
    <dgm:pt modelId="{38A00FD8-C251-BB45-A06A-D4FF2D36DC53}" type="pres">
      <dgm:prSet presAssocID="{BF848EFF-124C-47E3-877C-CC28FE7AAE26}" presName="tx1" presStyleLbl="revTx" presStyleIdx="0" presStyleCnt="5"/>
      <dgm:spPr/>
    </dgm:pt>
    <dgm:pt modelId="{F19063CE-F8C7-C84A-AC57-C2728282C717}" type="pres">
      <dgm:prSet presAssocID="{BF848EFF-124C-47E3-877C-CC28FE7AAE26}" presName="vert1" presStyleCnt="0"/>
      <dgm:spPr/>
    </dgm:pt>
    <dgm:pt modelId="{AB04C392-8584-CD49-8FCD-49A035553A22}" type="pres">
      <dgm:prSet presAssocID="{DCB75282-0DF6-4258-B795-A5595A285051}" presName="thickLine" presStyleLbl="alignNode1" presStyleIdx="1" presStyleCnt="5"/>
      <dgm:spPr/>
    </dgm:pt>
    <dgm:pt modelId="{19D9A35A-DF62-944C-AEA4-A1A93DFA6736}" type="pres">
      <dgm:prSet presAssocID="{DCB75282-0DF6-4258-B795-A5595A285051}" presName="horz1" presStyleCnt="0"/>
      <dgm:spPr/>
    </dgm:pt>
    <dgm:pt modelId="{173034D1-9F72-FF42-9CA6-D66D91E0A208}" type="pres">
      <dgm:prSet presAssocID="{DCB75282-0DF6-4258-B795-A5595A285051}" presName="tx1" presStyleLbl="revTx" presStyleIdx="1" presStyleCnt="5"/>
      <dgm:spPr/>
    </dgm:pt>
    <dgm:pt modelId="{D0FF55C8-ECEE-A843-99C7-97B86BD8919B}" type="pres">
      <dgm:prSet presAssocID="{DCB75282-0DF6-4258-B795-A5595A285051}" presName="vert1" presStyleCnt="0"/>
      <dgm:spPr/>
    </dgm:pt>
    <dgm:pt modelId="{2CDB26B4-947A-1E44-BBA6-21058BC44566}" type="pres">
      <dgm:prSet presAssocID="{016B0748-4AC6-4BAB-838F-8C5E0D2F3EBD}" presName="thickLine" presStyleLbl="alignNode1" presStyleIdx="2" presStyleCnt="5"/>
      <dgm:spPr/>
    </dgm:pt>
    <dgm:pt modelId="{D829F8BA-5B1D-BF4F-9E48-1BF71064857E}" type="pres">
      <dgm:prSet presAssocID="{016B0748-4AC6-4BAB-838F-8C5E0D2F3EBD}" presName="horz1" presStyleCnt="0"/>
      <dgm:spPr/>
    </dgm:pt>
    <dgm:pt modelId="{7803F5F6-CCC2-3F4D-8A7A-4FBC2BDE75BC}" type="pres">
      <dgm:prSet presAssocID="{016B0748-4AC6-4BAB-838F-8C5E0D2F3EBD}" presName="tx1" presStyleLbl="revTx" presStyleIdx="2" presStyleCnt="5"/>
      <dgm:spPr/>
    </dgm:pt>
    <dgm:pt modelId="{E6E8D947-3DCA-F441-B21B-3BDCA8DA69A6}" type="pres">
      <dgm:prSet presAssocID="{016B0748-4AC6-4BAB-838F-8C5E0D2F3EBD}" presName="vert1" presStyleCnt="0"/>
      <dgm:spPr/>
    </dgm:pt>
    <dgm:pt modelId="{240AC962-2DCF-3D46-A1F6-0983CD5B84E7}" type="pres">
      <dgm:prSet presAssocID="{4779B964-A1D6-49B3-AF2B-74DB727FE42E}" presName="thickLine" presStyleLbl="alignNode1" presStyleIdx="3" presStyleCnt="5"/>
      <dgm:spPr/>
    </dgm:pt>
    <dgm:pt modelId="{EA4A8E24-FC3C-F543-AA4C-A607F7D1D870}" type="pres">
      <dgm:prSet presAssocID="{4779B964-A1D6-49B3-AF2B-74DB727FE42E}" presName="horz1" presStyleCnt="0"/>
      <dgm:spPr/>
    </dgm:pt>
    <dgm:pt modelId="{5A7012C8-C4B6-1A4C-8892-77B7EBEAD5DD}" type="pres">
      <dgm:prSet presAssocID="{4779B964-A1D6-49B3-AF2B-74DB727FE42E}" presName="tx1" presStyleLbl="revTx" presStyleIdx="3" presStyleCnt="5"/>
      <dgm:spPr/>
    </dgm:pt>
    <dgm:pt modelId="{BE37E1BE-8AD9-7644-B27C-113162C315A9}" type="pres">
      <dgm:prSet presAssocID="{4779B964-A1D6-49B3-AF2B-74DB727FE42E}" presName="vert1" presStyleCnt="0"/>
      <dgm:spPr/>
    </dgm:pt>
    <dgm:pt modelId="{E0648F9A-77B2-0842-AEAF-EA71A32957F7}" type="pres">
      <dgm:prSet presAssocID="{E36EC6EB-F8DB-4558-8858-3626B6A2814E}" presName="thickLine" presStyleLbl="alignNode1" presStyleIdx="4" presStyleCnt="5"/>
      <dgm:spPr/>
    </dgm:pt>
    <dgm:pt modelId="{FAE92CD2-A870-464F-8988-10BC3AC445A2}" type="pres">
      <dgm:prSet presAssocID="{E36EC6EB-F8DB-4558-8858-3626B6A2814E}" presName="horz1" presStyleCnt="0"/>
      <dgm:spPr/>
    </dgm:pt>
    <dgm:pt modelId="{864138B2-80D9-1345-AB18-C69696AB9779}" type="pres">
      <dgm:prSet presAssocID="{E36EC6EB-F8DB-4558-8858-3626B6A2814E}" presName="tx1" presStyleLbl="revTx" presStyleIdx="4" presStyleCnt="5"/>
      <dgm:spPr/>
    </dgm:pt>
    <dgm:pt modelId="{A9FD2BAE-60E7-B048-9E61-3F40D1BE571E}" type="pres">
      <dgm:prSet presAssocID="{E36EC6EB-F8DB-4558-8858-3626B6A2814E}" presName="vert1" presStyleCnt="0"/>
      <dgm:spPr/>
    </dgm:pt>
  </dgm:ptLst>
  <dgm:cxnLst>
    <dgm:cxn modelId="{F7E88603-A912-C94A-9FB8-EC770C5512A8}" type="presOf" srcId="{BF848EFF-124C-47E3-877C-CC28FE7AAE26}" destId="{38A00FD8-C251-BB45-A06A-D4FF2D36DC53}" srcOrd="0" destOrd="0" presId="urn:microsoft.com/office/officeart/2008/layout/LinedList"/>
    <dgm:cxn modelId="{5E896C18-4C8F-9F4F-87D9-87147E0ABD00}" type="presOf" srcId="{4779B964-A1D6-49B3-AF2B-74DB727FE42E}" destId="{5A7012C8-C4B6-1A4C-8892-77B7EBEAD5DD}" srcOrd="0" destOrd="0" presId="urn:microsoft.com/office/officeart/2008/layout/LinedList"/>
    <dgm:cxn modelId="{D1307136-00B8-4277-8462-6B160365FE95}" srcId="{60DDE563-E952-421F-866E-464A902DC9EC}" destId="{016B0748-4AC6-4BAB-838F-8C5E0D2F3EBD}" srcOrd="2" destOrd="0" parTransId="{E6197553-0B08-44CE-A666-98D57A9203E6}" sibTransId="{0FC9D8DF-B871-4F0E-9602-5AD206C66118}"/>
    <dgm:cxn modelId="{A1910E63-9FA7-4ACB-B744-7227219562DF}" srcId="{60DDE563-E952-421F-866E-464A902DC9EC}" destId="{E36EC6EB-F8DB-4558-8858-3626B6A2814E}" srcOrd="4" destOrd="0" parTransId="{EBEFB74E-9E1C-4C42-BEBE-480C639FEE87}" sibTransId="{B5118F48-6962-45AD-B396-38D2E1AEAF4E}"/>
    <dgm:cxn modelId="{3CC0BF7D-5343-9749-9C86-8F3FC6AD4016}" type="presOf" srcId="{DCB75282-0DF6-4258-B795-A5595A285051}" destId="{173034D1-9F72-FF42-9CA6-D66D91E0A208}" srcOrd="0" destOrd="0" presId="urn:microsoft.com/office/officeart/2008/layout/LinedList"/>
    <dgm:cxn modelId="{7D51579A-F886-4B03-B6A2-8186D3685859}" srcId="{60DDE563-E952-421F-866E-464A902DC9EC}" destId="{BF848EFF-124C-47E3-877C-CC28FE7AAE26}" srcOrd="0" destOrd="0" parTransId="{9055A99F-C860-447C-898A-DEF2338FD27A}" sibTransId="{50923C49-F82C-4E6A-9D05-C46AEA37001B}"/>
    <dgm:cxn modelId="{21F33DA6-8B99-4D75-934D-1B8E05287EE4}" srcId="{60DDE563-E952-421F-866E-464A902DC9EC}" destId="{DCB75282-0DF6-4258-B795-A5595A285051}" srcOrd="1" destOrd="0" parTransId="{93EDC955-9798-408B-8D6F-3CB495DC6000}" sibTransId="{2A4D03C9-8F7C-4221-BB1F-96E546FC2498}"/>
    <dgm:cxn modelId="{CFA3DABF-71C4-C64C-A8CF-08D6F0CA0DF1}" type="presOf" srcId="{60DDE563-E952-421F-866E-464A902DC9EC}" destId="{8024B674-DDD9-CA49-B852-E56C1C892BB4}" srcOrd="0" destOrd="0" presId="urn:microsoft.com/office/officeart/2008/layout/LinedList"/>
    <dgm:cxn modelId="{6FA03FD1-FF95-964A-86DC-23AC5CF8449A}" type="presOf" srcId="{016B0748-4AC6-4BAB-838F-8C5E0D2F3EBD}" destId="{7803F5F6-CCC2-3F4D-8A7A-4FBC2BDE75BC}" srcOrd="0" destOrd="0" presId="urn:microsoft.com/office/officeart/2008/layout/LinedList"/>
    <dgm:cxn modelId="{0D257AE1-FACB-4B13-A823-4190BA52E4EC}" srcId="{60DDE563-E952-421F-866E-464A902DC9EC}" destId="{4779B964-A1D6-49B3-AF2B-74DB727FE42E}" srcOrd="3" destOrd="0" parTransId="{9A178A14-7B92-4DE9-A994-7C0ED49B0918}" sibTransId="{983E1F37-66A3-477B-807D-60FCE1E767F4}"/>
    <dgm:cxn modelId="{1F020BF4-7ABE-CB44-B7D2-E7BDE2C92871}" type="presOf" srcId="{E36EC6EB-F8DB-4558-8858-3626B6A2814E}" destId="{864138B2-80D9-1345-AB18-C69696AB9779}" srcOrd="0" destOrd="0" presId="urn:microsoft.com/office/officeart/2008/layout/LinedList"/>
    <dgm:cxn modelId="{4F54BFE8-1429-094C-B2DA-C8D3F5F2994D}" type="presParOf" srcId="{8024B674-DDD9-CA49-B852-E56C1C892BB4}" destId="{0076C5A9-966D-1D4E-90BF-93082836D7BA}" srcOrd="0" destOrd="0" presId="urn:microsoft.com/office/officeart/2008/layout/LinedList"/>
    <dgm:cxn modelId="{5D319B85-8254-1348-AE6A-FAF2A70B7377}" type="presParOf" srcId="{8024B674-DDD9-CA49-B852-E56C1C892BB4}" destId="{E14D2CBC-F0C9-C042-821D-54D843DF4117}" srcOrd="1" destOrd="0" presId="urn:microsoft.com/office/officeart/2008/layout/LinedList"/>
    <dgm:cxn modelId="{9965464F-0605-8C4F-ABA5-D2F7B1F424BA}" type="presParOf" srcId="{E14D2CBC-F0C9-C042-821D-54D843DF4117}" destId="{38A00FD8-C251-BB45-A06A-D4FF2D36DC53}" srcOrd="0" destOrd="0" presId="urn:microsoft.com/office/officeart/2008/layout/LinedList"/>
    <dgm:cxn modelId="{33BD481A-0729-4E47-934A-3C47ED5E1827}" type="presParOf" srcId="{E14D2CBC-F0C9-C042-821D-54D843DF4117}" destId="{F19063CE-F8C7-C84A-AC57-C2728282C717}" srcOrd="1" destOrd="0" presId="urn:microsoft.com/office/officeart/2008/layout/LinedList"/>
    <dgm:cxn modelId="{9901E200-DA54-E842-BE32-A2979F2C418A}" type="presParOf" srcId="{8024B674-DDD9-CA49-B852-E56C1C892BB4}" destId="{AB04C392-8584-CD49-8FCD-49A035553A22}" srcOrd="2" destOrd="0" presId="urn:microsoft.com/office/officeart/2008/layout/LinedList"/>
    <dgm:cxn modelId="{EF22B023-4C07-FE44-A605-825E93D8C7BF}" type="presParOf" srcId="{8024B674-DDD9-CA49-B852-E56C1C892BB4}" destId="{19D9A35A-DF62-944C-AEA4-A1A93DFA6736}" srcOrd="3" destOrd="0" presId="urn:microsoft.com/office/officeart/2008/layout/LinedList"/>
    <dgm:cxn modelId="{60AA313F-D4D0-9446-B023-AB557AB5710A}" type="presParOf" srcId="{19D9A35A-DF62-944C-AEA4-A1A93DFA6736}" destId="{173034D1-9F72-FF42-9CA6-D66D91E0A208}" srcOrd="0" destOrd="0" presId="urn:microsoft.com/office/officeart/2008/layout/LinedList"/>
    <dgm:cxn modelId="{15EB602B-4751-F946-BF89-74B97BB1198B}" type="presParOf" srcId="{19D9A35A-DF62-944C-AEA4-A1A93DFA6736}" destId="{D0FF55C8-ECEE-A843-99C7-97B86BD8919B}" srcOrd="1" destOrd="0" presId="urn:microsoft.com/office/officeart/2008/layout/LinedList"/>
    <dgm:cxn modelId="{BA48FCF1-32E7-8C47-806E-9363934C40EA}" type="presParOf" srcId="{8024B674-DDD9-CA49-B852-E56C1C892BB4}" destId="{2CDB26B4-947A-1E44-BBA6-21058BC44566}" srcOrd="4" destOrd="0" presId="urn:microsoft.com/office/officeart/2008/layout/LinedList"/>
    <dgm:cxn modelId="{8E4DCE2F-2A68-C447-846E-31EAE347796D}" type="presParOf" srcId="{8024B674-DDD9-CA49-B852-E56C1C892BB4}" destId="{D829F8BA-5B1D-BF4F-9E48-1BF71064857E}" srcOrd="5" destOrd="0" presId="urn:microsoft.com/office/officeart/2008/layout/LinedList"/>
    <dgm:cxn modelId="{F8216BF6-F40B-3D43-93DB-4B50D711A29D}" type="presParOf" srcId="{D829F8BA-5B1D-BF4F-9E48-1BF71064857E}" destId="{7803F5F6-CCC2-3F4D-8A7A-4FBC2BDE75BC}" srcOrd="0" destOrd="0" presId="urn:microsoft.com/office/officeart/2008/layout/LinedList"/>
    <dgm:cxn modelId="{26D78DEE-27E6-9845-A945-D859CF36AB85}" type="presParOf" srcId="{D829F8BA-5B1D-BF4F-9E48-1BF71064857E}" destId="{E6E8D947-3DCA-F441-B21B-3BDCA8DA69A6}" srcOrd="1" destOrd="0" presId="urn:microsoft.com/office/officeart/2008/layout/LinedList"/>
    <dgm:cxn modelId="{7F8C70AF-4B20-D248-9D41-5E42CF500966}" type="presParOf" srcId="{8024B674-DDD9-CA49-B852-E56C1C892BB4}" destId="{240AC962-2DCF-3D46-A1F6-0983CD5B84E7}" srcOrd="6" destOrd="0" presId="urn:microsoft.com/office/officeart/2008/layout/LinedList"/>
    <dgm:cxn modelId="{080BB6E3-1377-DB4C-83D0-C5AB4FFF3549}" type="presParOf" srcId="{8024B674-DDD9-CA49-B852-E56C1C892BB4}" destId="{EA4A8E24-FC3C-F543-AA4C-A607F7D1D870}" srcOrd="7" destOrd="0" presId="urn:microsoft.com/office/officeart/2008/layout/LinedList"/>
    <dgm:cxn modelId="{98F0A056-9472-A042-8CC7-B008418CC893}" type="presParOf" srcId="{EA4A8E24-FC3C-F543-AA4C-A607F7D1D870}" destId="{5A7012C8-C4B6-1A4C-8892-77B7EBEAD5DD}" srcOrd="0" destOrd="0" presId="urn:microsoft.com/office/officeart/2008/layout/LinedList"/>
    <dgm:cxn modelId="{99C67A62-AB7C-DB4C-848D-CCBE32956100}" type="presParOf" srcId="{EA4A8E24-FC3C-F543-AA4C-A607F7D1D870}" destId="{BE37E1BE-8AD9-7644-B27C-113162C315A9}" srcOrd="1" destOrd="0" presId="urn:microsoft.com/office/officeart/2008/layout/LinedList"/>
    <dgm:cxn modelId="{2D3B246A-CFB4-9547-98EC-C9B5827C7FD2}" type="presParOf" srcId="{8024B674-DDD9-CA49-B852-E56C1C892BB4}" destId="{E0648F9A-77B2-0842-AEAF-EA71A32957F7}" srcOrd="8" destOrd="0" presId="urn:microsoft.com/office/officeart/2008/layout/LinedList"/>
    <dgm:cxn modelId="{7AA8BDA2-4CE6-DE43-9177-5B50356B1371}" type="presParOf" srcId="{8024B674-DDD9-CA49-B852-E56C1C892BB4}" destId="{FAE92CD2-A870-464F-8988-10BC3AC445A2}" srcOrd="9" destOrd="0" presId="urn:microsoft.com/office/officeart/2008/layout/LinedList"/>
    <dgm:cxn modelId="{EBB0AFC4-617E-CC44-A788-D63D00C382FE}" type="presParOf" srcId="{FAE92CD2-A870-464F-8988-10BC3AC445A2}" destId="{864138B2-80D9-1345-AB18-C69696AB9779}" srcOrd="0" destOrd="0" presId="urn:microsoft.com/office/officeart/2008/layout/LinedList"/>
    <dgm:cxn modelId="{30D7DBD2-56C6-9A4B-BBDD-D993A0C370FA}" type="presParOf" srcId="{FAE92CD2-A870-464F-8988-10BC3AC445A2}" destId="{A9FD2BAE-60E7-B048-9E61-3F40D1BE57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F49BD-316C-4E5D-AECE-6C00431F3CCE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EFFDE-6783-4C3E-B778-808DB630419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C8B93-BF41-4BA5-BA9C-76B89A89D42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/>
            <a:t>How can we learn and construct the relationship between high-level semantic representation of events and low-level (and mid-level) detections?</a:t>
          </a:r>
          <a:endParaRPr lang="en-US" sz="2200" b="1" kern="1200"/>
        </a:p>
      </dsp:txBody>
      <dsp:txXfrm>
        <a:off x="1435590" y="531"/>
        <a:ext cx="9080009" cy="1242935"/>
      </dsp:txXfrm>
    </dsp:sp>
    <dsp:sp modelId="{47E710B9-946D-4C56-8D89-5DF4DEF080E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5C0B7-3DCF-4736-B95F-1E964A0ADDB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25DF9-3517-4C8C-836B-D50B8CF94605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/>
            <a:t>How can we link different scene semantic representation into a real-world description (meaningful interpretation)?</a:t>
          </a:r>
          <a:endParaRPr lang="en-US" sz="2200" b="1" kern="1200"/>
        </a:p>
      </dsp:txBody>
      <dsp:txXfrm>
        <a:off x="1435590" y="1554201"/>
        <a:ext cx="9080009" cy="1242935"/>
      </dsp:txXfrm>
    </dsp:sp>
    <dsp:sp modelId="{2CEEC0B6-6433-4AA2-BBB2-21560C7AF69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127B1-7FDB-48C8-A9FF-018E8D4A799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1EFE0-F2E3-45BB-A2FE-48F0B5C62173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How can </a:t>
          </a:r>
          <a:r>
            <a:rPr lang="fr-FR" sz="2200" b="1" kern="1200" dirty="0" err="1"/>
            <a:t>we</a:t>
          </a:r>
          <a:r>
            <a:rPr lang="fr-FR" sz="2200" b="1" kern="1200" dirty="0"/>
            <a:t> </a:t>
          </a:r>
          <a:r>
            <a:rPr lang="fr-FR" sz="2200" b="1" kern="1200" dirty="0" err="1"/>
            <a:t>minimize</a:t>
          </a:r>
          <a:r>
            <a:rPr lang="fr-FR" sz="2200" b="1" kern="1200" dirty="0"/>
            <a:t> the training time and the hardware </a:t>
          </a:r>
          <a:r>
            <a:rPr lang="fr-FR" sz="2200" b="1" kern="1200" dirty="0" err="1"/>
            <a:t>requirement</a:t>
          </a:r>
          <a:r>
            <a:rPr lang="fr-FR" sz="2200" b="1" kern="1200" dirty="0"/>
            <a:t> for an </a:t>
          </a:r>
          <a:r>
            <a:rPr lang="fr-FR" sz="2200" b="1" kern="1200" dirty="0" err="1"/>
            <a:t>automatic</a:t>
          </a:r>
          <a:r>
            <a:rPr lang="fr-FR" sz="2200" b="1" kern="1200" dirty="0"/>
            <a:t> </a:t>
          </a:r>
          <a:r>
            <a:rPr lang="fr-FR" sz="2200" b="1" kern="1200" dirty="0" err="1"/>
            <a:t>distributed</a:t>
          </a:r>
          <a:r>
            <a:rPr lang="fr-FR" sz="2200" b="1" kern="1200" dirty="0"/>
            <a:t> surveillance?</a:t>
          </a:r>
          <a:endParaRPr lang="en-US" sz="2200" b="1" kern="1200" dirty="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3E04F-DD65-E346-923C-DF15508FEBC1}">
      <dsp:nvSpPr>
        <dsp:cNvPr id="0" name=""/>
        <dsp:cNvSpPr/>
      </dsp:nvSpPr>
      <dsp:spPr>
        <a:xfrm>
          <a:off x="0" y="1502"/>
          <a:ext cx="93493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AB24A-2510-F947-BE6A-A9E8AF5CCCF3}">
      <dsp:nvSpPr>
        <dsp:cNvPr id="0" name=""/>
        <dsp:cNvSpPr/>
      </dsp:nvSpPr>
      <dsp:spPr>
        <a:xfrm>
          <a:off x="0" y="1502"/>
          <a:ext cx="9349336" cy="102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Extraction of </a:t>
          </a:r>
          <a:r>
            <a:rPr lang="fr-FR" sz="1500" kern="1200" dirty="0" err="1"/>
            <a:t>objects</a:t>
          </a:r>
          <a:r>
            <a:rPr lang="fr-FR" sz="1500" kern="1200" dirty="0"/>
            <a:t> and </a:t>
          </a:r>
          <a:r>
            <a:rPr lang="fr-FR" sz="1500" kern="1200" dirty="0" err="1"/>
            <a:t>meaningful</a:t>
          </a:r>
          <a:r>
            <a:rPr lang="fr-FR" sz="1500" kern="1200" dirty="0"/>
            <a:t> </a:t>
          </a:r>
          <a:r>
            <a:rPr lang="fr-FR" sz="1500" kern="1200" dirty="0" err="1"/>
            <a:t>events</a:t>
          </a:r>
          <a:r>
            <a:rPr lang="fr-FR" sz="1500" kern="1200" dirty="0"/>
            <a:t> (</a:t>
          </a:r>
          <a:r>
            <a:rPr lang="fr-FR" sz="1500" kern="1200" dirty="0" err="1"/>
            <a:t>firstly</a:t>
          </a:r>
          <a:r>
            <a:rPr lang="fr-FR" sz="1500" kern="1200" dirty="0"/>
            <a:t> violence </a:t>
          </a:r>
          <a:r>
            <a:rPr lang="fr-FR" sz="1500" kern="1200" dirty="0" err="1"/>
            <a:t>than</a:t>
          </a:r>
          <a:r>
            <a:rPr lang="fr-FR" sz="1500" kern="1200" dirty="0"/>
            <a:t> </a:t>
          </a:r>
          <a:r>
            <a:rPr lang="fr-FR" sz="1500" kern="1200" dirty="0" err="1"/>
            <a:t>other</a:t>
          </a:r>
          <a:r>
            <a:rPr lang="fr-FR" sz="1500" kern="1200" dirty="0"/>
            <a:t> </a:t>
          </a:r>
          <a:r>
            <a:rPr lang="fr-FR" sz="1500" kern="1200" dirty="0" err="1"/>
            <a:t>human</a:t>
          </a:r>
          <a:r>
            <a:rPr lang="fr-FR" sz="1500" kern="1200" dirty="0"/>
            <a:t> </a:t>
          </a:r>
          <a:r>
            <a:rPr lang="fr-FR" sz="1500" kern="1200" dirty="0" err="1"/>
            <a:t>activity</a:t>
          </a:r>
          <a:r>
            <a:rPr lang="fr-FR" sz="1500" kern="1200" dirty="0"/>
            <a:t>) </a:t>
          </a:r>
          <a:r>
            <a:rPr lang="fr-FR" sz="1500" kern="1200" dirty="0" err="1"/>
            <a:t>from</a:t>
          </a:r>
          <a:r>
            <a:rPr lang="fr-FR" sz="1500" kern="1200" dirty="0"/>
            <a:t> a </a:t>
          </a:r>
          <a:r>
            <a:rPr lang="fr-FR" sz="1500" kern="1200" dirty="0" err="1"/>
            <a:t>video</a:t>
          </a:r>
          <a:r>
            <a:rPr lang="fr-FR" sz="1500" kern="1200" dirty="0"/>
            <a:t> </a:t>
          </a:r>
          <a:r>
            <a:rPr lang="fr-FR" sz="1500" kern="1200" dirty="0" err="1"/>
            <a:t>sequence</a:t>
          </a:r>
          <a:r>
            <a:rPr lang="fr-FR" sz="1500" kern="1200" dirty="0"/>
            <a:t> </a:t>
          </a:r>
          <a:r>
            <a:rPr lang="fr-FR" sz="1500" kern="1200" dirty="0" err="1"/>
            <a:t>using</a:t>
          </a:r>
          <a:r>
            <a:rPr lang="fr-FR" sz="1500" kern="1200" dirty="0"/>
            <a:t> </a:t>
          </a:r>
          <a:r>
            <a:rPr lang="fr-FR" sz="1500" kern="1200" dirty="0" err="1"/>
            <a:t>existing</a:t>
          </a:r>
          <a:r>
            <a:rPr lang="fr-FR" sz="1500" kern="1200" dirty="0"/>
            <a:t> </a:t>
          </a:r>
          <a:r>
            <a:rPr lang="fr-FR" sz="1500" kern="1200" dirty="0" err="1"/>
            <a:t>methods</a:t>
          </a:r>
          <a:r>
            <a:rPr lang="fr-FR" sz="1500" kern="1200" dirty="0"/>
            <a:t> to </a:t>
          </a:r>
          <a:r>
            <a:rPr lang="fr-FR" sz="1500" kern="1200" dirty="0" err="1"/>
            <a:t>create</a:t>
          </a:r>
          <a:r>
            <a:rPr lang="fr-FR" sz="1500" kern="1200" dirty="0"/>
            <a:t> a </a:t>
          </a:r>
          <a:r>
            <a:rPr lang="fr-FR" sz="1500" kern="1200" dirty="0" err="1"/>
            <a:t>semantic</a:t>
          </a:r>
          <a:r>
            <a:rPr lang="fr-FR" sz="1500" kern="1200" dirty="0"/>
            <a:t> </a:t>
          </a:r>
          <a:r>
            <a:rPr lang="fr-FR" sz="1500" kern="1200" dirty="0" err="1"/>
            <a:t>scene</a:t>
          </a:r>
          <a:r>
            <a:rPr lang="fr-FR" sz="1500" kern="1200" dirty="0"/>
            <a:t> </a:t>
          </a:r>
          <a:r>
            <a:rPr lang="fr-FR" sz="1500" kern="1200" dirty="0" err="1"/>
            <a:t>representation</a:t>
          </a:r>
          <a:r>
            <a:rPr lang="fr-FR" sz="1500" kern="1200" dirty="0"/>
            <a:t> in a graph (</a:t>
          </a:r>
          <a:r>
            <a:rPr lang="fr-FR" sz="1500" kern="1200" dirty="0" err="1"/>
            <a:t>with</a:t>
          </a:r>
          <a:r>
            <a:rPr lang="fr-FR" sz="1500" kern="1200" dirty="0"/>
            <a:t> the PhD </a:t>
          </a:r>
          <a:r>
            <a:rPr lang="fr-FR" sz="1500" kern="1200" dirty="0" err="1"/>
            <a:t>student</a:t>
          </a:r>
          <a:r>
            <a:rPr lang="fr-FR" sz="1500" kern="1200" dirty="0"/>
            <a:t> : </a:t>
          </a:r>
          <a:r>
            <a:rPr lang="fr-FR" sz="1500" b="1" i="0" kern="1200" dirty="0"/>
            <a:t>LEFEBVRE Pierre</a:t>
          </a:r>
          <a:r>
            <a:rPr lang="fr-FR" sz="1500" kern="1200" dirty="0"/>
            <a:t>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0" y="1502"/>
        <a:ext cx="9349336" cy="1024627"/>
      </dsp:txXfrm>
    </dsp:sp>
    <dsp:sp modelId="{319C445A-6322-6F40-8538-8C971F60BEB5}">
      <dsp:nvSpPr>
        <dsp:cNvPr id="0" name=""/>
        <dsp:cNvSpPr/>
      </dsp:nvSpPr>
      <dsp:spPr>
        <a:xfrm>
          <a:off x="0" y="1026129"/>
          <a:ext cx="93493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83D5A-D5ED-524F-A6BF-DD7B93F31451}">
      <dsp:nvSpPr>
        <dsp:cNvPr id="0" name=""/>
        <dsp:cNvSpPr/>
      </dsp:nvSpPr>
      <dsp:spPr>
        <a:xfrm>
          <a:off x="0" y="1026129"/>
          <a:ext cx="9349336" cy="102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Experiment</a:t>
          </a:r>
          <a:r>
            <a:rPr lang="fr-FR" sz="1500" kern="1200" dirty="0"/>
            <a:t> </a:t>
          </a:r>
          <a:r>
            <a:rPr lang="fr-FR" sz="1500" kern="1200" dirty="0" err="1"/>
            <a:t>with</a:t>
          </a:r>
          <a:r>
            <a:rPr lang="fr-FR" sz="1500" kern="1200" dirty="0"/>
            <a:t> </a:t>
          </a:r>
          <a:r>
            <a:rPr lang="fr-FR" sz="1500" kern="1200" dirty="0" err="1"/>
            <a:t>urban</a:t>
          </a:r>
          <a:r>
            <a:rPr lang="fr-FR" sz="1500" kern="1200" dirty="0"/>
            <a:t> violence </a:t>
          </a:r>
          <a:r>
            <a:rPr lang="fr-FR" sz="1500" kern="1200" dirty="0" err="1"/>
            <a:t>prediction</a:t>
          </a:r>
          <a:r>
            <a:rPr lang="fr-FR" sz="1500" kern="1200" dirty="0"/>
            <a:t> (and </a:t>
          </a:r>
          <a:r>
            <a:rPr lang="fr-FR" sz="1500" kern="1200" dirty="0" err="1"/>
            <a:t>tracking</a:t>
          </a:r>
          <a:r>
            <a:rPr lang="fr-FR" sz="1500" kern="1200" dirty="0"/>
            <a:t>) for </a:t>
          </a:r>
          <a:r>
            <a:rPr lang="fr-FR" sz="1500" kern="1200" dirty="0" err="1"/>
            <a:t>distributed</a:t>
          </a:r>
          <a:r>
            <a:rPr lang="fr-FR" sz="1500" kern="1200" dirty="0"/>
            <a:t> </a:t>
          </a:r>
          <a:r>
            <a:rPr lang="fr-FR" sz="1500" kern="1200" dirty="0" err="1"/>
            <a:t>video</a:t>
          </a:r>
          <a:r>
            <a:rPr lang="fr-FR" sz="1500" kern="1200" dirty="0"/>
            <a:t> surveillance system (multiple </a:t>
          </a:r>
          <a:r>
            <a:rPr lang="fr-FR" sz="1500" kern="1200" dirty="0" err="1"/>
            <a:t>views</a:t>
          </a:r>
          <a:r>
            <a:rPr lang="fr-FR" sz="1500" kern="1200" dirty="0"/>
            <a:t>).</a:t>
          </a:r>
          <a:endParaRPr lang="en-US" sz="1500" kern="1200" dirty="0"/>
        </a:p>
      </dsp:txBody>
      <dsp:txXfrm>
        <a:off x="0" y="1026129"/>
        <a:ext cx="9349336" cy="1024627"/>
      </dsp:txXfrm>
    </dsp:sp>
    <dsp:sp modelId="{BD3A20AB-DD1E-8541-9796-32422F7DB106}">
      <dsp:nvSpPr>
        <dsp:cNvPr id="0" name=""/>
        <dsp:cNvSpPr/>
      </dsp:nvSpPr>
      <dsp:spPr>
        <a:xfrm>
          <a:off x="0" y="2050756"/>
          <a:ext cx="93493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2D95D-6BD0-6E47-BB10-5AF380A945E9}">
      <dsp:nvSpPr>
        <dsp:cNvPr id="0" name=""/>
        <dsp:cNvSpPr/>
      </dsp:nvSpPr>
      <dsp:spPr>
        <a:xfrm>
          <a:off x="0" y="2050756"/>
          <a:ext cx="9349336" cy="102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Describe</a:t>
          </a:r>
          <a:r>
            <a:rPr lang="fr-FR" sz="1500" kern="1200" dirty="0"/>
            <a:t> the </a:t>
          </a:r>
          <a:r>
            <a:rPr lang="fr-FR" sz="1500" kern="1200" dirty="0" err="1"/>
            <a:t>result</a:t>
          </a:r>
          <a:r>
            <a:rPr lang="fr-FR" sz="1500" kern="1200" dirty="0"/>
            <a:t> and propose a viable solution</a:t>
          </a:r>
          <a:endParaRPr lang="en-US" sz="1500" kern="1200" dirty="0"/>
        </a:p>
      </dsp:txBody>
      <dsp:txXfrm>
        <a:off x="0" y="2050756"/>
        <a:ext cx="9349336" cy="1024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6C5A9-966D-1D4E-90BF-93082836D7BA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00FD8-C251-BB45-A06A-D4FF2D36DC53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/>
            <a:t>Dataset</a:t>
          </a:r>
          <a:r>
            <a:rPr lang="fr-FR" sz="1400" b="1" kern="1200" dirty="0"/>
            <a:t> (</a:t>
          </a:r>
          <a:r>
            <a:rPr lang="fr-FR" sz="1400" b="1" kern="1200" dirty="0" err="1"/>
            <a:t>using</a:t>
          </a:r>
          <a:r>
            <a:rPr lang="fr-FR" sz="1400" b="1" kern="1200" dirty="0"/>
            <a:t> </a:t>
          </a:r>
          <a:r>
            <a:rPr lang="fr-FR" sz="1400" b="1" kern="1200" dirty="0" err="1"/>
            <a:t>bach</a:t>
          </a:r>
          <a:r>
            <a:rPr lang="fr-FR" sz="1400" b="1" kern="1200" dirty="0"/>
            <a:t> </a:t>
          </a:r>
          <a:r>
            <a:rPr lang="fr-FR" sz="1400" b="1" kern="1200" dirty="0" err="1"/>
            <a:t>tranning</a:t>
          </a:r>
          <a:r>
            <a:rPr lang="fr-FR" sz="1400" b="1" kern="1200" dirty="0"/>
            <a:t>)</a:t>
          </a:r>
          <a:r>
            <a:rPr lang="fr-FR" sz="1400" kern="1200" dirty="0"/>
            <a:t> : RWF2000, XD violence, violent flow, RLVS .... (UCF Crime : multiple class </a:t>
          </a:r>
          <a:r>
            <a:rPr lang="fr-FR" sz="1400" kern="1200" dirty="0" err="1"/>
            <a:t>dataset</a:t>
          </a:r>
          <a:r>
            <a:rPr lang="fr-FR" sz="1400" kern="1200" dirty="0"/>
            <a:t>) </a:t>
          </a:r>
          <a:endParaRPr lang="en-US" sz="1400" kern="1200" dirty="0"/>
        </a:p>
      </dsp:txBody>
      <dsp:txXfrm>
        <a:off x="0" y="531"/>
        <a:ext cx="10515600" cy="870055"/>
      </dsp:txXfrm>
    </dsp:sp>
    <dsp:sp modelId="{AB04C392-8584-CD49-8FCD-49A035553A22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034D1-9F72-FF42-9CA6-D66D91E0A208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Model</a:t>
          </a:r>
          <a:r>
            <a:rPr lang="fr-FR" sz="1400" kern="1200" dirty="0"/>
            <a:t> : </a:t>
          </a:r>
          <a:r>
            <a:rPr lang="fr-FR" sz="1400" kern="1200" dirty="0" err="1"/>
            <a:t>Deep</a:t>
          </a:r>
          <a:r>
            <a:rPr lang="fr-FR" sz="1400" kern="1200" dirty="0"/>
            <a:t> Learning (Spatial, Temporal, </a:t>
          </a:r>
          <a:r>
            <a:rPr lang="fr-FR" sz="1400" kern="1200" dirty="0" err="1"/>
            <a:t>Hybrid</a:t>
          </a:r>
          <a:r>
            <a:rPr lang="fr-FR" sz="1400" kern="1200" dirty="0"/>
            <a:t>) , </a:t>
          </a:r>
          <a:r>
            <a:rPr lang="fr-FR" sz="1400" kern="1200" dirty="0" err="1"/>
            <a:t>also</a:t>
          </a:r>
          <a:r>
            <a:rPr lang="fr-FR" sz="1400" kern="1200" dirty="0"/>
            <a:t> </a:t>
          </a:r>
          <a:r>
            <a:rPr lang="fr-FR" sz="1400" kern="1200" dirty="0" err="1"/>
            <a:t>using</a:t>
          </a:r>
          <a:r>
            <a:rPr lang="fr-FR" sz="1400" kern="1200" dirty="0"/>
            <a:t> Transfer Learning (</a:t>
          </a:r>
          <a:r>
            <a:rPr lang="fr-FR" sz="1400" kern="1200" dirty="0" err="1"/>
            <a:t>Resnet</a:t>
          </a:r>
          <a:r>
            <a:rPr lang="fr-FR" sz="1400" kern="1200" dirty="0"/>
            <a:t>, </a:t>
          </a:r>
          <a:r>
            <a:rPr lang="fr-FR" sz="1400" kern="1200" dirty="0" err="1"/>
            <a:t>MobileNet</a:t>
          </a:r>
          <a:r>
            <a:rPr lang="fr-FR" sz="1400" kern="1200" dirty="0"/>
            <a:t>, VG...) , and </a:t>
          </a:r>
          <a:r>
            <a:rPr lang="fr-FR" sz="1400" kern="1200" dirty="0" err="1"/>
            <a:t>also</a:t>
          </a:r>
          <a:r>
            <a:rPr lang="fr-FR" sz="1400" kern="1200" dirty="0"/>
            <a:t> Attention layer.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Multi-</a:t>
          </a:r>
          <a:r>
            <a:rPr lang="fr-FR" sz="1400" kern="1200" dirty="0" err="1"/>
            <a:t>stream</a:t>
          </a:r>
          <a:r>
            <a:rPr lang="fr-FR" sz="1400" kern="1200" dirty="0"/>
            <a:t> input (</a:t>
          </a:r>
          <a:r>
            <a:rPr lang="fr-FR" sz="1400" kern="1200" dirty="0" err="1"/>
            <a:t>with</a:t>
          </a:r>
          <a:r>
            <a:rPr lang="fr-FR" sz="1400" kern="1200" dirty="0"/>
            <a:t> </a:t>
          </a:r>
          <a:r>
            <a:rPr lang="fr-FR" sz="1400" kern="1200" dirty="0" err="1"/>
            <a:t>different</a:t>
          </a:r>
          <a:r>
            <a:rPr lang="fr-FR" sz="1400" kern="1200" dirty="0"/>
            <a:t> combinaison)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/>
        </a:p>
      </dsp:txBody>
      <dsp:txXfrm>
        <a:off x="0" y="870586"/>
        <a:ext cx="10515600" cy="870055"/>
      </dsp:txXfrm>
    </dsp:sp>
    <dsp:sp modelId="{2CDB26B4-947A-1E44-BBA6-21058BC44566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3F5F6-CCC2-3F4D-8A7A-4FBC2BDE75BC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/>
            <a:t>Metrics</a:t>
          </a:r>
          <a:r>
            <a:rPr lang="fr-FR" sz="1400" kern="1200" dirty="0"/>
            <a:t> : </a:t>
          </a:r>
          <a:r>
            <a:rPr lang="fr-FR" sz="1400" kern="1200" dirty="0" err="1"/>
            <a:t>Accurcy</a:t>
          </a:r>
          <a:r>
            <a:rPr lang="fr-FR" sz="1400" kern="1200" dirty="0"/>
            <a:t>, </a:t>
          </a:r>
          <a:r>
            <a:rPr lang="fr-FR" sz="1400" kern="1200" dirty="0" err="1"/>
            <a:t>Precision</a:t>
          </a:r>
          <a:r>
            <a:rPr lang="fr-FR" sz="1400" kern="1200" dirty="0"/>
            <a:t>, </a:t>
          </a:r>
          <a:r>
            <a:rPr lang="fr-FR" sz="1400" kern="1200" dirty="0" err="1"/>
            <a:t>Recall</a:t>
          </a:r>
          <a:r>
            <a:rPr lang="fr-FR" sz="1400" kern="1200" dirty="0"/>
            <a:t>, F1-score, AUC ROC, False </a:t>
          </a:r>
          <a:r>
            <a:rPr lang="fr-FR" sz="1400" kern="1200" dirty="0" err="1"/>
            <a:t>alarm</a:t>
          </a:r>
          <a:r>
            <a:rPr lang="fr-FR" sz="1400" kern="1200" dirty="0"/>
            <a:t>, </a:t>
          </a:r>
          <a:r>
            <a:rPr lang="fr-FR" sz="1400" kern="1200" dirty="0" err="1"/>
            <a:t>Mising</a:t>
          </a:r>
          <a:r>
            <a:rPr lang="fr-FR" sz="1400" kern="1200" dirty="0"/>
            <a:t> </a:t>
          </a:r>
          <a:r>
            <a:rPr lang="fr-FR" sz="1400" kern="1200" dirty="0" err="1"/>
            <a:t>alarm</a:t>
          </a:r>
          <a:r>
            <a:rPr lang="fr-FR" sz="1400" kern="1200" dirty="0"/>
            <a:t>, </a:t>
          </a:r>
          <a:r>
            <a:rPr lang="fr-FR" sz="1400" b="1" kern="1200" dirty="0"/>
            <a:t>runtime (</a:t>
          </a:r>
          <a:r>
            <a:rPr lang="fr-FR" sz="1400" b="1" kern="1200" dirty="0" err="1"/>
            <a:t>inference</a:t>
          </a:r>
          <a:r>
            <a:rPr lang="fr-FR" sz="1400" b="1" kern="1200" dirty="0"/>
            <a:t> time), </a:t>
          </a:r>
          <a:r>
            <a:rPr lang="fr-FR" sz="1400" b="1" kern="1200" dirty="0" err="1"/>
            <a:t>number</a:t>
          </a:r>
          <a:r>
            <a:rPr lang="fr-FR" sz="1400" b="1" kern="1200" dirty="0"/>
            <a:t> of </a:t>
          </a:r>
          <a:r>
            <a:rPr lang="fr-FR" sz="1400" b="1" kern="1200" dirty="0" err="1"/>
            <a:t>parameters</a:t>
          </a:r>
          <a:r>
            <a:rPr lang="fr-FR" sz="1400" b="1" kern="1200" dirty="0"/>
            <a:t> </a:t>
          </a:r>
          <a:r>
            <a:rPr lang="fr-FR" sz="1400" b="0" kern="1200" dirty="0"/>
            <a:t>(and </a:t>
          </a:r>
          <a:r>
            <a:rPr lang="fr-FR" sz="1400" b="0" kern="1200" dirty="0" err="1"/>
            <a:t>complexity</a:t>
          </a:r>
          <a:r>
            <a:rPr lang="fr-FR" sz="1400" b="0" kern="1200" dirty="0"/>
            <a:t> : GFLOPS)..</a:t>
          </a:r>
          <a:endParaRPr lang="en-US" sz="1400" b="0" kern="1200" dirty="0"/>
        </a:p>
      </dsp:txBody>
      <dsp:txXfrm>
        <a:off x="0" y="1740641"/>
        <a:ext cx="10515600" cy="870055"/>
      </dsp:txXfrm>
    </dsp:sp>
    <dsp:sp modelId="{240AC962-2DCF-3D46-A1F6-0983CD5B84E7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012C8-C4B6-1A4C-8892-77B7EBEAD5DD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Parameters : </a:t>
          </a:r>
          <a:r>
            <a:rPr lang="en-US" sz="1400" b="0" kern="1200" dirty="0" err="1"/>
            <a:t>bach</a:t>
          </a:r>
          <a:r>
            <a:rPr lang="en-US" sz="1400" b="0" kern="1200" dirty="0"/>
            <a:t> size (depending on the dataset size), learning rate : 0.1, 0.001, 1 x 10</a:t>
          </a:r>
          <a:r>
            <a:rPr lang="en-US" sz="1400" b="0" kern="1200" baseline="30000" dirty="0"/>
            <a:t>-5</a:t>
          </a:r>
        </a:p>
      </dsp:txBody>
      <dsp:txXfrm>
        <a:off x="0" y="2610696"/>
        <a:ext cx="10515600" cy="870055"/>
      </dsp:txXfrm>
    </dsp:sp>
    <dsp:sp modelId="{E0648F9A-77B2-0842-AEAF-EA71A32957F7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138B2-80D9-1345-AB18-C69696AB9779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Hardware (</a:t>
          </a:r>
          <a:r>
            <a:rPr lang="fr-FR" sz="1400" b="1" kern="1200" dirty="0" err="1"/>
            <a:t>Testing</a:t>
          </a:r>
          <a:r>
            <a:rPr lang="fr-FR" sz="1400" b="1" kern="1200" dirty="0"/>
            <a:t> </a:t>
          </a:r>
          <a:r>
            <a:rPr lang="fr-FR" sz="1400" b="1" kern="1200" dirty="0" err="1"/>
            <a:t>specifics</a:t>
          </a:r>
          <a:r>
            <a:rPr lang="fr-FR" sz="1400" b="1" kern="1200" dirty="0"/>
            <a:t> </a:t>
          </a:r>
          <a:r>
            <a:rPr lang="fr-FR" sz="1400" b="1" kern="1200" dirty="0" err="1"/>
            <a:t>only</a:t>
          </a:r>
          <a:r>
            <a:rPr lang="fr-FR" sz="1400" b="1" kern="1200" dirty="0"/>
            <a:t>) </a:t>
          </a:r>
          <a:r>
            <a:rPr lang="fr-FR" sz="1400" kern="1200" dirty="0"/>
            <a:t>: </a:t>
          </a:r>
          <a:r>
            <a:rPr lang="fr-FR" sz="1400" kern="1200" dirty="0" err="1"/>
            <a:t>try</a:t>
          </a:r>
          <a:r>
            <a:rPr lang="fr-FR" sz="1400" kern="1200" dirty="0"/>
            <a:t> </a:t>
          </a:r>
          <a:r>
            <a:rPr lang="fr-FR" sz="1400" kern="1200" dirty="0" err="1"/>
            <a:t>realtime</a:t>
          </a:r>
          <a:r>
            <a:rPr lang="fr-FR" sz="1400" kern="1200" dirty="0"/>
            <a:t> </a:t>
          </a:r>
          <a:r>
            <a:rPr lang="fr-FR" sz="1400" kern="1200" dirty="0" err="1"/>
            <a:t>with</a:t>
          </a:r>
          <a:r>
            <a:rPr lang="fr-FR" sz="1400" kern="1200" dirty="0"/>
            <a:t> </a:t>
          </a:r>
          <a:r>
            <a:rPr lang="fr-FR" sz="1400" kern="1200" dirty="0" err="1"/>
            <a:t>different</a:t>
          </a:r>
          <a:r>
            <a:rPr lang="fr-FR" sz="1400" kern="1200" dirty="0"/>
            <a:t> </a:t>
          </a:r>
          <a:r>
            <a:rPr lang="fr-FR" sz="1400" kern="1200" dirty="0" err="1"/>
            <a:t>cisco</a:t>
          </a:r>
          <a:r>
            <a:rPr lang="fr-FR" sz="1400" kern="1200" dirty="0"/>
            <a:t> camera on the </a:t>
          </a:r>
          <a:r>
            <a:rPr lang="fr-FR" sz="1400" kern="1200" dirty="0" err="1"/>
            <a:t>clood</a:t>
          </a:r>
          <a:endParaRPr lang="fr-FR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Hardware (Training – Basic </a:t>
          </a:r>
          <a:r>
            <a:rPr lang="fr-FR" sz="1400" kern="1200" dirty="0" err="1"/>
            <a:t>testing</a:t>
          </a:r>
          <a:r>
            <a:rPr lang="fr-FR" sz="1400" kern="1200" dirty="0"/>
            <a:t>) </a:t>
          </a:r>
          <a:r>
            <a:rPr lang="fr-FR" sz="1400" kern="1200" dirty="0" err="1"/>
            <a:t>will</a:t>
          </a:r>
          <a:r>
            <a:rPr lang="fr-FR" sz="1400" kern="1200" dirty="0"/>
            <a:t> </a:t>
          </a:r>
          <a:r>
            <a:rPr lang="fr-FR" sz="1400" kern="1200" dirty="0" err="1"/>
            <a:t>also</a:t>
          </a:r>
          <a:r>
            <a:rPr lang="fr-FR" sz="1400" kern="1200" dirty="0"/>
            <a:t> </a:t>
          </a:r>
          <a:r>
            <a:rPr lang="fr-FR" sz="1400" kern="1200" dirty="0" err="1"/>
            <a:t>be</a:t>
          </a:r>
          <a:r>
            <a:rPr lang="fr-FR" sz="1400" kern="1200" dirty="0"/>
            <a:t> </a:t>
          </a:r>
          <a:r>
            <a:rPr lang="fr-FR" sz="1400" kern="1200" dirty="0" err="1"/>
            <a:t>mentionned</a:t>
          </a:r>
          <a:r>
            <a:rPr lang="fr-FR" sz="1400" kern="1200" dirty="0"/>
            <a:t> </a:t>
          </a:r>
          <a:r>
            <a:rPr lang="fr-FR" sz="1400" kern="1200" dirty="0" err="1"/>
            <a:t>later</a:t>
          </a:r>
          <a:r>
            <a:rPr lang="fr-FR" sz="1400" kern="1200"/>
            <a:t> on</a:t>
          </a:r>
          <a:endParaRPr lang="en-US" sz="1400" kern="1200" dirty="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0A333-8EB9-4D49-8C50-9D111DC8BC0A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F3C7F-DF65-2549-8976-D2B2BF1624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26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1.07974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ci-hub.ru/10.1016/j.knosys.2019.01.017" TargetMode="External"/><Relationship Id="rId4" Type="http://schemas.openxmlformats.org/officeDocument/2006/relationships/hyperlink" Target="https://arxiv.org/pdf/1906.05849.pdf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00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Self Attention help the model focus on the </a:t>
            </a:r>
            <a:r>
              <a:rPr lang="fr-FR" dirty="0" err="1"/>
              <a:t>most</a:t>
            </a:r>
            <a:r>
              <a:rPr lang="fr-FR" dirty="0"/>
              <a:t> important aspect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backpropagation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use </a:t>
            </a:r>
            <a:r>
              <a:rPr lang="fr-FR" dirty="0" err="1"/>
              <a:t>mutli</a:t>
            </a:r>
            <a:r>
              <a:rPr lang="fr-FR" dirty="0"/>
              <a:t> attention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convolution </a:t>
            </a:r>
            <a:r>
              <a:rPr lang="fr-FR" dirty="0" err="1"/>
              <a:t>layers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Skeleton estimation for action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10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Used</a:t>
            </a:r>
            <a:r>
              <a:rPr lang="fr-FR" dirty="0"/>
              <a:t> Attention layer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showed</a:t>
            </a:r>
            <a:r>
              <a:rPr lang="fr-FR" dirty="0"/>
              <a:t> </a:t>
            </a:r>
            <a:r>
              <a:rPr lang="fr-FR" dirty="0" err="1"/>
              <a:t>improvement</a:t>
            </a:r>
            <a:r>
              <a:rPr lang="fr-FR" dirty="0"/>
              <a:t> but not good </a:t>
            </a:r>
            <a:r>
              <a:rPr lang="fr-FR" dirty="0" err="1"/>
              <a:t>dataset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659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present</a:t>
            </a:r>
            <a:r>
              <a:rPr lang="fr-FR" dirty="0"/>
              <a:t> a new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utilizes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the </a:t>
            </a:r>
            <a:r>
              <a:rPr lang="fr-FR" dirty="0" err="1"/>
              <a:t>merits</a:t>
            </a:r>
            <a:r>
              <a:rPr lang="fr-FR" dirty="0"/>
              <a:t> of 3D-CNNs and </a:t>
            </a:r>
            <a:r>
              <a:rPr lang="fr-FR" dirty="0" err="1"/>
              <a:t>optical</a:t>
            </a:r>
            <a:r>
              <a:rPr lang="fr-FR" dirty="0"/>
              <a:t> flow, </a:t>
            </a:r>
            <a:r>
              <a:rPr lang="fr-FR" dirty="0" err="1"/>
              <a:t>namely</a:t>
            </a:r>
            <a:r>
              <a:rPr lang="fr-FR" dirty="0"/>
              <a:t> Flow </a:t>
            </a:r>
            <a:r>
              <a:rPr lang="fr-FR" dirty="0" err="1"/>
              <a:t>Gated</a:t>
            </a:r>
            <a:r>
              <a:rPr lang="fr-FR" dirty="0"/>
              <a:t> Network.</a:t>
            </a:r>
          </a:p>
          <a:p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achieved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by </a:t>
            </a:r>
            <a:r>
              <a:rPr lang="fr-FR" dirty="0" err="1"/>
              <a:t>employing</a:t>
            </a:r>
            <a:r>
              <a:rPr lang="fr-FR" dirty="0"/>
              <a:t> the concept of </a:t>
            </a:r>
            <a:r>
              <a:rPr lang="fr-FR" dirty="0" err="1"/>
              <a:t>depth-wise</a:t>
            </a:r>
            <a:r>
              <a:rPr lang="fr-FR" dirty="0"/>
              <a:t> </a:t>
            </a:r>
            <a:r>
              <a:rPr lang="fr-FR" dirty="0" err="1"/>
              <a:t>separable</a:t>
            </a:r>
            <a:r>
              <a:rPr lang="fr-FR" dirty="0"/>
              <a:t> convolutions </a:t>
            </a:r>
            <a:r>
              <a:rPr lang="fr-FR" dirty="0" err="1"/>
              <a:t>from</a:t>
            </a:r>
            <a:r>
              <a:rPr lang="fr-FR" dirty="0"/>
              <a:t> Pseudo-3D </a:t>
            </a:r>
            <a:r>
              <a:rPr lang="fr-FR" dirty="0" err="1"/>
              <a:t>Residual</a:t>
            </a:r>
            <a:r>
              <a:rPr lang="fr-FR" dirty="0"/>
              <a:t> Networks [59] and </a:t>
            </a:r>
            <a:r>
              <a:rPr lang="fr-FR" dirty="0" err="1"/>
              <a:t>MobileNet</a:t>
            </a:r>
            <a:r>
              <a:rPr lang="fr-FR" dirty="0"/>
              <a:t> [33] to </a:t>
            </a:r>
            <a:r>
              <a:rPr lang="fr-FR" dirty="0" err="1"/>
              <a:t>adopt</a:t>
            </a:r>
            <a:r>
              <a:rPr lang="fr-FR" dirty="0"/>
              <a:t> the 3D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in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proposed</a:t>
            </a:r>
            <a:r>
              <a:rPr lang="fr-FR" dirty="0"/>
              <a:t> model,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tremendously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model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compromising</a:t>
            </a:r>
            <a:r>
              <a:rPr lang="fr-FR" dirty="0"/>
              <a:t> on the performance </a:t>
            </a:r>
            <a:r>
              <a:rPr lang="fr-FR" dirty="0" err="1"/>
              <a:t>loss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Two</a:t>
            </a:r>
            <a:r>
              <a:rPr lang="fr-FR" dirty="0"/>
              <a:t>-Stream </a:t>
            </a:r>
            <a:r>
              <a:rPr lang="fr-FR" dirty="0" err="1"/>
              <a:t>Inflated</a:t>
            </a:r>
            <a:r>
              <a:rPr lang="fr-FR" dirty="0"/>
              <a:t> 3D </a:t>
            </a:r>
            <a:r>
              <a:rPr lang="fr-FR" dirty="0" err="1"/>
              <a:t>ConvNets</a:t>
            </a:r>
            <a:r>
              <a:rPr lang="fr-FR" dirty="0"/>
              <a:t> : Quo </a:t>
            </a:r>
            <a:r>
              <a:rPr lang="fr-FR" dirty="0" err="1"/>
              <a:t>Vadis</a:t>
            </a:r>
            <a:r>
              <a:rPr lang="fr-FR" dirty="0"/>
              <a:t>, Action Recognition? A New Model and the </a:t>
            </a:r>
            <a:r>
              <a:rPr lang="fr-FR" dirty="0" err="1"/>
              <a:t>Kinetics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  <a:p>
            <a:r>
              <a:rPr lang="fr-FR" dirty="0" err="1"/>
              <a:t>based</a:t>
            </a:r>
            <a:r>
              <a:rPr lang="fr-FR" dirty="0"/>
              <a:t> on 2D </a:t>
            </a:r>
            <a:r>
              <a:rPr lang="fr-FR" dirty="0" err="1"/>
              <a:t>ConvNet</a:t>
            </a:r>
            <a:r>
              <a:rPr lang="fr-FR" dirty="0"/>
              <a:t> inflation: </a:t>
            </a:r>
            <a:r>
              <a:rPr lang="fr-FR" dirty="0" err="1"/>
              <a:t>filters</a:t>
            </a:r>
            <a:r>
              <a:rPr lang="fr-FR" dirty="0"/>
              <a:t> and </a:t>
            </a:r>
            <a:r>
              <a:rPr lang="fr-FR" dirty="0" err="1"/>
              <a:t>pooling</a:t>
            </a:r>
            <a:r>
              <a:rPr lang="fr-FR" dirty="0"/>
              <a:t> kernels of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image classification </a:t>
            </a:r>
            <a:r>
              <a:rPr lang="fr-FR" dirty="0" err="1"/>
              <a:t>ConvNets</a:t>
            </a:r>
            <a:r>
              <a:rPr lang="fr-FR" dirty="0"/>
              <a:t> are </a:t>
            </a:r>
            <a:r>
              <a:rPr lang="fr-FR" dirty="0" err="1"/>
              <a:t>expanded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3D,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possible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seamless</a:t>
            </a:r>
            <a:r>
              <a:rPr lang="fr-FR" dirty="0"/>
              <a:t> </a:t>
            </a:r>
            <a:r>
              <a:rPr lang="fr-FR" dirty="0" err="1"/>
              <a:t>spatio-temporal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extractors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leveraging </a:t>
            </a:r>
            <a:r>
              <a:rPr lang="fr-FR" dirty="0" err="1"/>
              <a:t>successful</a:t>
            </a:r>
            <a:r>
              <a:rPr lang="fr-FR" dirty="0"/>
              <a:t> </a:t>
            </a:r>
            <a:r>
              <a:rPr lang="fr-FR" dirty="0" err="1"/>
              <a:t>ImageNet</a:t>
            </a:r>
            <a:r>
              <a:rPr lang="fr-FR" dirty="0"/>
              <a:t> architecture designs and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14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Even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  <a:p>
            <a:endParaRPr lang="fr-FR" dirty="0"/>
          </a:p>
          <a:p>
            <a:r>
              <a:rPr lang="fr-FR" dirty="0"/>
              <a:t>1D </a:t>
            </a:r>
            <a:r>
              <a:rPr lang="fr-FR" dirty="0" err="1"/>
              <a:t>convolutional</a:t>
            </a:r>
            <a:r>
              <a:rPr lang="fr-FR" dirty="0"/>
              <a:t> layer: The first module </a:t>
            </a:r>
            <a:r>
              <a:rPr lang="fr-FR" dirty="0" err="1"/>
              <a:t>is</a:t>
            </a:r>
            <a:r>
              <a:rPr lang="fr-FR" dirty="0"/>
              <a:t> 1D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extracts</a:t>
            </a:r>
            <a:r>
              <a:rPr lang="fr-FR" dirty="0"/>
              <a:t> temporal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input. The kernel size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is</a:t>
            </a:r>
            <a:r>
              <a:rPr lang="fr-FR" dirty="0"/>
              <a:t> kt × 1 × 1. So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convolution </a:t>
            </a:r>
            <a:r>
              <a:rPr lang="fr-FR" dirty="0" err="1"/>
              <a:t>operation</a:t>
            </a:r>
            <a:r>
              <a:rPr lang="fr-FR" dirty="0"/>
              <a:t> on a </a:t>
            </a:r>
            <a:r>
              <a:rPr lang="fr-FR" dirty="0" err="1"/>
              <a:t>particular</a:t>
            </a:r>
            <a:r>
              <a:rPr lang="fr-FR" dirty="0"/>
              <a:t> pixel over kt frames and </a:t>
            </a:r>
            <a:r>
              <a:rPr lang="fr-FR" dirty="0" err="1"/>
              <a:t>extracts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temporal information of the </a:t>
            </a:r>
            <a:r>
              <a:rPr lang="fr-FR" dirty="0" err="1"/>
              <a:t>corresponding</a:t>
            </a:r>
            <a:r>
              <a:rPr lang="fr-FR" dirty="0"/>
              <a:t> pixel.</a:t>
            </a:r>
          </a:p>
          <a:p>
            <a:endParaRPr lang="fr-FR" dirty="0"/>
          </a:p>
          <a:p>
            <a:r>
              <a:rPr lang="fr-FR" dirty="0"/>
              <a:t>2D </a:t>
            </a:r>
            <a:r>
              <a:rPr lang="fr-FR" dirty="0" err="1"/>
              <a:t>convolutional</a:t>
            </a:r>
            <a:r>
              <a:rPr lang="fr-FR" dirty="0"/>
              <a:t> layer: The second module </a:t>
            </a:r>
            <a:r>
              <a:rPr lang="fr-FR" dirty="0" err="1"/>
              <a:t>is</a:t>
            </a:r>
            <a:r>
              <a:rPr lang="fr-FR" dirty="0"/>
              <a:t> 2D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extracts</a:t>
            </a:r>
            <a:r>
              <a:rPr lang="fr-FR" dirty="0"/>
              <a:t> temporal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input. The kernel size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is</a:t>
            </a:r>
            <a:r>
              <a:rPr lang="fr-FR" dirty="0"/>
              <a:t> 1 × </a:t>
            </a:r>
            <a:r>
              <a:rPr lang="fr-FR" dirty="0" err="1"/>
              <a:t>ks</a:t>
            </a:r>
            <a:r>
              <a:rPr lang="fr-FR" dirty="0"/>
              <a:t> × </a:t>
            </a:r>
            <a:r>
              <a:rPr lang="fr-FR" dirty="0" err="1"/>
              <a:t>ks</a:t>
            </a:r>
            <a:r>
              <a:rPr lang="fr-FR" dirty="0"/>
              <a:t>. So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convolution </a:t>
            </a:r>
            <a:r>
              <a:rPr lang="fr-FR" dirty="0" err="1"/>
              <a:t>operation</a:t>
            </a:r>
            <a:r>
              <a:rPr lang="fr-FR" dirty="0"/>
              <a:t> on a single frame and </a:t>
            </a:r>
            <a:r>
              <a:rPr lang="fr-FR" dirty="0" err="1"/>
              <a:t>extracts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spatial information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particular</a:t>
            </a:r>
            <a:r>
              <a:rPr lang="fr-FR" dirty="0"/>
              <a:t> frame. </a:t>
            </a:r>
          </a:p>
          <a:p>
            <a:endParaRPr lang="fr-FR" dirty="0"/>
          </a:p>
          <a:p>
            <a:r>
              <a:rPr lang="fr-FR" dirty="0"/>
              <a:t>3D </a:t>
            </a:r>
            <a:r>
              <a:rPr lang="fr-FR" dirty="0" err="1"/>
              <a:t>convolutional</a:t>
            </a:r>
            <a:r>
              <a:rPr lang="fr-FR" dirty="0"/>
              <a:t> layer: The second module </a:t>
            </a:r>
            <a:r>
              <a:rPr lang="fr-FR" dirty="0" err="1"/>
              <a:t>is</a:t>
            </a:r>
            <a:r>
              <a:rPr lang="fr-FR" dirty="0"/>
              <a:t> 3D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extracts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spatial and temporal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input. The kernel size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is</a:t>
            </a:r>
            <a:r>
              <a:rPr lang="fr-FR" dirty="0"/>
              <a:t> kt × </a:t>
            </a:r>
            <a:r>
              <a:rPr lang="fr-FR" dirty="0" err="1"/>
              <a:t>ks</a:t>
            </a:r>
            <a:r>
              <a:rPr lang="fr-FR" dirty="0"/>
              <a:t> × </a:t>
            </a:r>
            <a:r>
              <a:rPr lang="fr-FR" dirty="0" err="1"/>
              <a:t>ks</a:t>
            </a:r>
            <a:r>
              <a:rPr lang="fr-FR" dirty="0"/>
              <a:t>. So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convolution </a:t>
            </a:r>
            <a:r>
              <a:rPr lang="fr-FR" dirty="0" err="1"/>
              <a:t>operation</a:t>
            </a:r>
            <a:r>
              <a:rPr lang="fr-FR" dirty="0"/>
              <a:t> over kt frames and </a:t>
            </a:r>
            <a:r>
              <a:rPr lang="fr-FR" dirty="0" err="1"/>
              <a:t>extracts</a:t>
            </a:r>
            <a:r>
              <a:rPr lang="fr-FR" dirty="0"/>
              <a:t> temporal and spatial frames </a:t>
            </a:r>
            <a:r>
              <a:rPr lang="fr-FR" dirty="0" err="1"/>
              <a:t>together</a:t>
            </a:r>
            <a:r>
              <a:rPr lang="fr-FR" dirty="0"/>
              <a:t>. </a:t>
            </a:r>
            <a:r>
              <a:rPr lang="fr-FR" dirty="0" err="1"/>
              <a:t>Each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modules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followed</a:t>
            </a:r>
            <a:r>
              <a:rPr lang="fr-FR" dirty="0"/>
              <a:t> by a batch </a:t>
            </a:r>
            <a:r>
              <a:rPr lang="fr-FR" dirty="0" err="1"/>
              <a:t>normalization</a:t>
            </a:r>
            <a:r>
              <a:rPr lang="fr-FR" dirty="0"/>
              <a:t> layer. In </a:t>
            </a:r>
            <a:r>
              <a:rPr lang="fr-FR" dirty="0" err="1"/>
              <a:t>our</a:t>
            </a:r>
            <a:r>
              <a:rPr lang="fr-FR" dirty="0"/>
              <a:t> model,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3 the value of kt and </a:t>
            </a:r>
            <a:r>
              <a:rPr lang="fr-FR" dirty="0" err="1"/>
              <a:t>ks</a:t>
            </a:r>
            <a:r>
              <a:rPr lang="fr-FR" dirty="0"/>
              <a:t>.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extract</a:t>
            </a:r>
            <a:r>
              <a:rPr lang="fr-FR" dirty="0"/>
              <a:t> information </a:t>
            </a:r>
            <a:r>
              <a:rPr lang="fr-FR" dirty="0" err="1"/>
              <a:t>independently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spatioteporal</a:t>
            </a:r>
            <a:r>
              <a:rPr lang="fr-FR" dirty="0"/>
              <a:t> position of the input and fuse </a:t>
            </a:r>
            <a:r>
              <a:rPr lang="fr-FR" dirty="0" err="1"/>
              <a:t>together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process, </a:t>
            </a:r>
            <a:r>
              <a:rPr lang="fr-FR" dirty="0" err="1"/>
              <a:t>our</a:t>
            </a:r>
            <a:r>
              <a:rPr lang="fr-FR" dirty="0"/>
              <a:t> model can </a:t>
            </a:r>
            <a:r>
              <a:rPr lang="fr-FR" dirty="0" err="1"/>
              <a:t>extract</a:t>
            </a:r>
            <a:r>
              <a:rPr lang="fr-FR" dirty="0"/>
              <a:t> all the information </a:t>
            </a:r>
            <a:r>
              <a:rPr lang="fr-FR" dirty="0" err="1"/>
              <a:t>from</a:t>
            </a:r>
            <a:r>
              <a:rPr lang="fr-FR" dirty="0"/>
              <a:t> the input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reduces</a:t>
            </a:r>
            <a:r>
              <a:rPr lang="fr-FR" dirty="0"/>
              <a:t> information </a:t>
            </a:r>
            <a:r>
              <a:rPr lang="fr-FR" dirty="0" err="1"/>
              <a:t>loss</a:t>
            </a:r>
            <a:r>
              <a:rPr lang="fr-FR" dirty="0"/>
              <a:t> and </a:t>
            </a:r>
            <a:r>
              <a:rPr lang="fr-FR" dirty="0" err="1"/>
              <a:t>improves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. </a:t>
            </a:r>
            <a:r>
              <a:rPr lang="fr-FR" dirty="0" err="1"/>
              <a:t>Then</a:t>
            </a:r>
            <a:r>
              <a:rPr lang="fr-FR" dirty="0"/>
              <a:t>, the </a:t>
            </a:r>
            <a:r>
              <a:rPr lang="fr-FR" dirty="0" err="1"/>
              <a:t>fused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passed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a </a:t>
            </a:r>
            <a:r>
              <a:rPr lang="fr-FR" dirty="0" err="1"/>
              <a:t>maxpooling</a:t>
            </a:r>
            <a:r>
              <a:rPr lang="fr-FR" dirty="0"/>
              <a:t> layer and a 1 × 1 × 1 convolution layer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reduces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channels for the </a:t>
            </a:r>
            <a:r>
              <a:rPr lang="fr-FR" dirty="0" err="1"/>
              <a:t>next</a:t>
            </a:r>
            <a:r>
              <a:rPr lang="fr-FR" dirty="0"/>
              <a:t> layer. This </a:t>
            </a:r>
            <a:r>
              <a:rPr lang="fr-FR" dirty="0" err="1"/>
              <a:t>reduction</a:t>
            </a:r>
            <a:r>
              <a:rPr lang="fr-FR" dirty="0"/>
              <a:t> module </a:t>
            </a:r>
            <a:r>
              <a:rPr lang="fr-FR" dirty="0" err="1"/>
              <a:t>keeps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model size </a:t>
            </a:r>
            <a:r>
              <a:rPr lang="fr-FR" dirty="0" err="1"/>
              <a:t>small</a:t>
            </a:r>
            <a:r>
              <a:rPr lang="fr-FR" dirty="0"/>
              <a:t>. </a:t>
            </a:r>
            <a:r>
              <a:rPr lang="fr-FR" dirty="0" err="1"/>
              <a:t>Moreover</a:t>
            </a:r>
            <a:r>
              <a:rPr lang="fr-FR" dirty="0"/>
              <a:t>, a </a:t>
            </a:r>
            <a:r>
              <a:rPr lang="fr-FR" dirty="0" err="1"/>
              <a:t>concatenated</a:t>
            </a:r>
            <a:r>
              <a:rPr lang="fr-FR" dirty="0"/>
              <a:t> skip </a:t>
            </a:r>
            <a:r>
              <a:rPr lang="fr-FR" dirty="0" err="1"/>
              <a:t>connection</a:t>
            </a:r>
            <a:r>
              <a:rPr lang="fr-FR" dirty="0"/>
              <a:t> [13], </a:t>
            </a:r>
            <a:r>
              <a:rPr lang="fr-FR" dirty="0" err="1"/>
              <a:t>followed</a:t>
            </a:r>
            <a:r>
              <a:rPr lang="fr-FR" dirty="0"/>
              <a:t> by a </a:t>
            </a:r>
            <a:r>
              <a:rPr lang="fr-FR" dirty="0" err="1"/>
              <a:t>ReLU</a:t>
            </a:r>
            <a:r>
              <a:rPr lang="fr-FR" dirty="0"/>
              <a:t> layer,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to </a:t>
            </a:r>
            <a:r>
              <a:rPr lang="fr-FR" dirty="0" err="1"/>
              <a:t>stabilize</a:t>
            </a:r>
            <a:r>
              <a:rPr lang="fr-FR" dirty="0"/>
              <a:t> the model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helped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. Skip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concatenates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to the </a:t>
            </a:r>
            <a:r>
              <a:rPr lang="fr-FR" dirty="0" err="1"/>
              <a:t>current</a:t>
            </a:r>
            <a:r>
              <a:rPr lang="fr-FR" dirty="0"/>
              <a:t> layer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more information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and </a:t>
            </a:r>
            <a:r>
              <a:rPr lang="fr-FR" dirty="0" err="1"/>
              <a:t>reduces</a:t>
            </a:r>
            <a:r>
              <a:rPr lang="fr-FR" dirty="0"/>
              <a:t> </a:t>
            </a:r>
            <a:r>
              <a:rPr lang="fr-FR" dirty="0" err="1"/>
              <a:t>loss</a:t>
            </a:r>
            <a:r>
              <a:rPr lang="fr-FR" dirty="0"/>
              <a:t> of information. </a:t>
            </a:r>
            <a:r>
              <a:rPr lang="fr-FR" dirty="0" err="1"/>
              <a:t>Concatenated</a:t>
            </a:r>
            <a:r>
              <a:rPr lang="fr-FR" dirty="0"/>
              <a:t> skip connections </a:t>
            </a:r>
            <a:r>
              <a:rPr lang="fr-FR" dirty="0" err="1"/>
              <a:t>also</a:t>
            </a:r>
            <a:r>
              <a:rPr lang="fr-FR" dirty="0"/>
              <a:t> help the gradient to </a:t>
            </a:r>
            <a:r>
              <a:rPr lang="fr-FR" dirty="0" err="1"/>
              <a:t>propagate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and fix the </a:t>
            </a:r>
            <a:r>
              <a:rPr lang="fr-FR" dirty="0" err="1"/>
              <a:t>vanishing</a:t>
            </a:r>
            <a:r>
              <a:rPr lang="fr-FR" dirty="0"/>
              <a:t> gradient </a:t>
            </a:r>
            <a:r>
              <a:rPr lang="fr-FR" dirty="0" err="1"/>
              <a:t>problem</a:t>
            </a:r>
            <a:r>
              <a:rPr lang="fr-FR" dirty="0"/>
              <a:t>. To match the input </a:t>
            </a:r>
            <a:r>
              <a:rPr lang="fr-FR" dirty="0" err="1"/>
              <a:t>channel</a:t>
            </a:r>
            <a:r>
              <a:rPr lang="fr-FR" dirty="0"/>
              <a:t> to the output </a:t>
            </a:r>
            <a:r>
              <a:rPr lang="fr-FR" dirty="0" err="1"/>
              <a:t>channel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a </a:t>
            </a:r>
            <a:r>
              <a:rPr lang="fr-FR" dirty="0" err="1"/>
              <a:t>convolutional</a:t>
            </a:r>
            <a:r>
              <a:rPr lang="fr-FR" dirty="0"/>
              <a:t> layer of kernel size 1 × 1 × 1 and stride of size 1 × 2 × 2.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243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effectLst/>
                <a:latin typeface="Helvetica Neue" panose="02000503000000020004" pitchFamily="2" charset="0"/>
              </a:rPr>
              <a:t>FlowNet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: This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is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a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deep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neural network-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based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method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for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optical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flow estimation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that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has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shown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good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results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on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low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-hardware platforms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>
                <a:effectLst/>
                <a:latin typeface="Helvetica Neue" panose="02000503000000020004" pitchFamily="2" charset="0"/>
              </a:rPr>
              <a:t>DenseFlow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: This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is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a Dense Optical Flow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algorithm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that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is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designed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to run on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low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-power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devices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and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embedded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systems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fr-FR" sz="1200" dirty="0"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240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propose </a:t>
            </a:r>
            <a:r>
              <a:rPr lang="fr-FR" dirty="0" err="1"/>
              <a:t>MobileNetTSM</a:t>
            </a:r>
            <a:r>
              <a:rPr lang="fr-FR" dirty="0"/>
              <a:t>, a </a:t>
            </a:r>
            <a:r>
              <a:rPr lang="fr-FR" dirty="0" err="1"/>
              <a:t>lightweight</a:t>
            </a:r>
            <a:r>
              <a:rPr lang="fr-FR" dirty="0"/>
              <a:t> network, </a:t>
            </a:r>
            <a:r>
              <a:rPr lang="fr-FR" dirty="0" err="1"/>
              <a:t>which</a:t>
            </a:r>
            <a:r>
              <a:rPr lang="fr-FR" dirty="0"/>
              <a:t> uses MobileNet-V2 as main structure. By </a:t>
            </a:r>
            <a:r>
              <a:rPr lang="fr-FR" dirty="0" err="1"/>
              <a:t>incorporating</a:t>
            </a:r>
            <a:r>
              <a:rPr lang="fr-FR" dirty="0"/>
              <a:t> temporal shift modules (TSM), </a:t>
            </a:r>
            <a:r>
              <a:rPr lang="fr-FR" dirty="0" err="1"/>
              <a:t>which</a:t>
            </a:r>
            <a:r>
              <a:rPr lang="fr-FR" dirty="0"/>
              <a:t> can exchange information </a:t>
            </a:r>
            <a:r>
              <a:rPr lang="fr-FR" dirty="0" err="1"/>
              <a:t>between</a:t>
            </a:r>
            <a:r>
              <a:rPr lang="fr-FR" dirty="0"/>
              <a:t> frames, the </a:t>
            </a:r>
            <a:r>
              <a:rPr lang="fr-FR" dirty="0" err="1"/>
              <a:t>capability</a:t>
            </a:r>
            <a:r>
              <a:rPr lang="fr-FR" dirty="0"/>
              <a:t> of </a:t>
            </a:r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frames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strengthened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Temporal shift module (TSM)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proposed</a:t>
            </a:r>
            <a:r>
              <a:rPr lang="fr-FR" dirty="0"/>
              <a:t> by Lin [39] in 2019,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specially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to exchange </a:t>
            </a:r>
            <a:r>
              <a:rPr lang="fr-FR" dirty="0" err="1"/>
              <a:t>some</a:t>
            </a:r>
            <a:r>
              <a:rPr lang="fr-FR" dirty="0"/>
              <a:t> position information </a:t>
            </a:r>
            <a:r>
              <a:rPr lang="fr-FR" dirty="0" err="1"/>
              <a:t>between</a:t>
            </a:r>
            <a:r>
              <a:rPr lang="fr-FR" dirty="0"/>
              <a:t> adjacent frames by </a:t>
            </a:r>
            <a:r>
              <a:rPr lang="fr-FR" dirty="0" err="1"/>
              <a:t>shifting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channels in the time dimension </a:t>
            </a:r>
            <a:r>
              <a:rPr lang="fr-FR" dirty="0" err="1"/>
              <a:t>before</a:t>
            </a:r>
            <a:r>
              <a:rPr lang="fr-FR" dirty="0"/>
              <a:t> the convolution layer </a:t>
            </a:r>
            <a:r>
              <a:rPr lang="fr-FR" dirty="0" err="1"/>
              <a:t>extracts</a:t>
            </a:r>
            <a:r>
              <a:rPr lang="fr-FR" dirty="0"/>
              <a:t> the </a:t>
            </a:r>
            <a:r>
              <a:rPr lang="fr-FR" dirty="0" err="1"/>
              <a:t>characteristic</a:t>
            </a:r>
            <a:r>
              <a:rPr lang="fr-FR" dirty="0"/>
              <a:t> information.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2D convolution kernel can </a:t>
            </a:r>
            <a:r>
              <a:rPr lang="fr-FR" dirty="0" err="1"/>
              <a:t>extract</a:t>
            </a:r>
            <a:r>
              <a:rPr lang="fr-FR" dirty="0"/>
              <a:t> spatial and temporal information at the </a:t>
            </a:r>
            <a:r>
              <a:rPr lang="fr-FR" dirty="0" err="1"/>
              <a:t>same</a:t>
            </a:r>
            <a:r>
              <a:rPr lang="fr-FR" dirty="0"/>
              <a:t> time, </a:t>
            </a:r>
            <a:r>
              <a:rPr lang="fr-FR" dirty="0" err="1"/>
              <a:t>which</a:t>
            </a:r>
            <a:r>
              <a:rPr lang="fr-FR" dirty="0"/>
              <a:t> can </a:t>
            </a:r>
            <a:r>
              <a:rPr lang="fr-FR" dirty="0" err="1"/>
              <a:t>achieve</a:t>
            </a:r>
            <a:r>
              <a:rPr lang="fr-FR" dirty="0"/>
              <a:t> the performance of 3D convolution neural network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complexity</a:t>
            </a:r>
            <a:r>
              <a:rPr lang="fr-FR" dirty="0"/>
              <a:t> of 2D convolution neural network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 : Temporal Excitation and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Aggregation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Action Recognition Yan Li, Bin Ji,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Xintian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Shi,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Jianguo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Zhang, Bin Kang,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Limin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Wang.</a:t>
            </a:r>
          </a:p>
          <a:p>
            <a:pPr marL="0" indent="0">
              <a:buNone/>
            </a:pPr>
            <a:endParaRPr lang="fr-F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TSN : Temporal Segment Networks for Action Recognition in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Videos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Limin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Wang,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Yuanjun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Xiong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Zhe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Wang, Yu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Qiao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Dahua Lin,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Xiaoou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Tang, and Luc Van Gool</a:t>
            </a:r>
          </a:p>
          <a:p>
            <a:pPr marL="0" indent="0">
              <a:buNone/>
            </a:pPr>
            <a:endParaRPr lang="fr-F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TSM : Lin J, Gan C, Han S.: Temporal shift module for efficient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video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In: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Proceedings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the IEEE/CVF International </a:t>
            </a:r>
            <a:r>
              <a:rPr lang="fr-F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Conference</a:t>
            </a:r>
            <a:r>
              <a:rPr lang="fr-F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Computer Vision; 2019. p. 7083–7093.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41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TSM, TSN, TEA... (temporal action </a:t>
            </a:r>
            <a:r>
              <a:rPr lang="fr-FR" dirty="0" err="1"/>
              <a:t>prediction</a:t>
            </a:r>
            <a:r>
              <a:rPr lang="fr-FR" dirty="0"/>
              <a:t>)...</a:t>
            </a:r>
          </a:p>
          <a:p>
            <a:endParaRPr lang="fr-FR" dirty="0"/>
          </a:p>
          <a:p>
            <a:r>
              <a:rPr lang="fr-FR" dirty="0"/>
              <a:t>Human Action Recognition and </a:t>
            </a:r>
            <a:r>
              <a:rPr lang="fr-FR" dirty="0" err="1"/>
              <a:t>Prediction</a:t>
            </a:r>
            <a:r>
              <a:rPr lang="fr-FR" dirty="0"/>
              <a:t>: A Survey Yu Kong · Yun Fu</a:t>
            </a:r>
          </a:p>
          <a:p>
            <a:endParaRPr lang="fr-FR" dirty="0"/>
          </a:p>
          <a:p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state-of-the-art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research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further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analyzed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to show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limitations and challenges for action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proposal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TAPG performance in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average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ranges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60% up to 78% in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two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TAPG benchmarks. In addition,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several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future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potential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research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directions in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field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suggested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on the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limitations of the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related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studies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fr-F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fr-FR" dirty="0"/>
              <a:t>The </a:t>
            </a:r>
            <a:r>
              <a:rPr lang="fr-FR" dirty="0" err="1"/>
              <a:t>availability</a:t>
            </a:r>
            <a:r>
              <a:rPr lang="fr-FR" dirty="0"/>
              <a:t> of big data and </a:t>
            </a:r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err="1"/>
              <a:t>advance</a:t>
            </a:r>
            <a:r>
              <a:rPr lang="fr-FR" dirty="0"/>
              <a:t> in computer vision and machine </a:t>
            </a:r>
            <a:r>
              <a:rPr lang="fr-FR" dirty="0" err="1"/>
              <a:t>learning</a:t>
            </a:r>
            <a:r>
              <a:rPr lang="fr-FR" dirty="0"/>
              <a:t> enable the </a:t>
            </a:r>
            <a:r>
              <a:rPr lang="fr-FR" dirty="0" err="1"/>
              <a:t>reasoning</a:t>
            </a:r>
            <a:r>
              <a:rPr lang="fr-FR" dirty="0"/>
              <a:t> about the future. The key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how to </a:t>
            </a:r>
            <a:r>
              <a:rPr lang="fr-FR" dirty="0" err="1"/>
              <a:t>discover</a:t>
            </a:r>
            <a:r>
              <a:rPr lang="fr-FR" dirty="0"/>
              <a:t> temporal </a:t>
            </a:r>
            <a:r>
              <a:rPr lang="fr-FR" dirty="0" err="1"/>
              <a:t>correlations</a:t>
            </a:r>
            <a:r>
              <a:rPr lang="fr-FR" dirty="0"/>
              <a:t> in large-</a:t>
            </a:r>
            <a:r>
              <a:rPr lang="fr-FR" dirty="0" err="1"/>
              <a:t>scale</a:t>
            </a:r>
            <a:r>
              <a:rPr lang="fr-FR" dirty="0"/>
              <a:t> data and how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dirty="0"/>
              <a:t>to model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correlations</a:t>
            </a:r>
            <a:r>
              <a:rPr lang="fr-FR" dirty="0"/>
              <a:t>.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shown</a:t>
            </a:r>
            <a:r>
              <a:rPr lang="fr-FR" dirty="0"/>
              <a:t> in Table 19 </a:t>
            </a:r>
            <a:r>
              <a:rPr lang="fr-FR" dirty="0" err="1"/>
              <a:t>demonstrate</a:t>
            </a:r>
            <a:r>
              <a:rPr lang="fr-FR" dirty="0"/>
              <a:t> the </a:t>
            </a:r>
            <a:r>
              <a:rPr lang="fr-FR" dirty="0" err="1"/>
              <a:t>predictability</a:t>
            </a:r>
            <a:r>
              <a:rPr lang="fr-FR" dirty="0"/>
              <a:t> of actions </a:t>
            </a:r>
            <a:r>
              <a:rPr lang="fr-FR" dirty="0" err="1"/>
              <a:t>that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a </a:t>
            </a:r>
            <a:r>
              <a:rPr lang="fr-FR" dirty="0" err="1"/>
              <a:t>prior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more </a:t>
            </a:r>
            <a:r>
              <a:rPr lang="fr-FR" dirty="0" err="1"/>
              <a:t>powerful</a:t>
            </a:r>
            <a:r>
              <a:rPr lang="fr-FR" dirty="0"/>
              <a:t> action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. There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unexplored</a:t>
            </a:r>
            <a:r>
              <a:rPr lang="fr-FR" dirty="0"/>
              <a:t> </a:t>
            </a:r>
            <a:r>
              <a:rPr lang="fr-FR" dirty="0" err="1"/>
              <a:t>opportunities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interpretability</a:t>
            </a:r>
            <a:r>
              <a:rPr lang="fr-FR" dirty="0"/>
              <a:t> of temporal </a:t>
            </a:r>
            <a:r>
              <a:rPr lang="fr-FR" dirty="0" err="1"/>
              <a:t>extent</a:t>
            </a:r>
            <a:r>
              <a:rPr lang="fr-FR" dirty="0"/>
              <a:t>, how to model long-</a:t>
            </a:r>
            <a:r>
              <a:rPr lang="fr-FR" dirty="0" err="1"/>
              <a:t>term</a:t>
            </a:r>
            <a:r>
              <a:rPr lang="fr-FR" dirty="0"/>
              <a:t> temporal </a:t>
            </a:r>
            <a:r>
              <a:rPr lang="fr-FR" dirty="0" err="1"/>
              <a:t>correlations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102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>
                <a:effectLst/>
                <a:latin typeface="Helvetica" pitchFamily="2" charset="0"/>
              </a:rPr>
              <a:t>The input </a:t>
            </a:r>
            <a:r>
              <a:rPr lang="fr-FR" i="1" dirty="0" err="1">
                <a:effectLst/>
                <a:latin typeface="Helvetica" pitchFamily="2" charset="0"/>
              </a:rPr>
              <a:t>feature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map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channels</a:t>
            </a:r>
            <a:r>
              <a:rPr lang="fr-FR" i="1" dirty="0">
                <a:effectLst/>
                <a:latin typeface="Helvetica" pitchFamily="2" charset="0"/>
              </a:rPr>
              <a:t> are split </a:t>
            </a:r>
            <a:r>
              <a:rPr lang="fr-FR" i="1" dirty="0" err="1">
                <a:effectLst/>
                <a:latin typeface="Helvetica" pitchFamily="2" charset="0"/>
              </a:rPr>
              <a:t>into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two</a:t>
            </a:r>
            <a:r>
              <a:rPr lang="fr-FR" i="1" dirty="0">
                <a:effectLst/>
                <a:latin typeface="Helvetica" pitchFamily="2" charset="0"/>
              </a:rPr>
              <a:t> parts, one for </a:t>
            </a:r>
            <a:r>
              <a:rPr lang="fr-FR" i="1" dirty="0" err="1">
                <a:effectLst/>
                <a:latin typeface="Helvetica" pitchFamily="2" charset="0"/>
              </a:rPr>
              <a:t>making</a:t>
            </a:r>
            <a:r>
              <a:rPr lang="fr-FR" i="1" dirty="0">
                <a:effectLst/>
                <a:latin typeface="Helvetica" pitchFamily="2" charset="0"/>
              </a:rPr>
              <a:t> part of the information in the original activation accessible, and the </a:t>
            </a:r>
            <a:r>
              <a:rPr lang="fr-FR" i="1" dirty="0" err="1">
                <a:effectLst/>
                <a:latin typeface="Helvetica" pitchFamily="2" charset="0"/>
              </a:rPr>
              <a:t>other</a:t>
            </a:r>
            <a:r>
              <a:rPr lang="fr-FR" i="1" dirty="0">
                <a:effectLst/>
                <a:latin typeface="Helvetica" pitchFamily="2" charset="0"/>
              </a:rPr>
              <a:t> for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spatiotemporal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modeling</a:t>
            </a:r>
            <a:r>
              <a:rPr lang="fr-FR" i="1" dirty="0">
                <a:effectLst/>
                <a:latin typeface="Helvetica" pitchFamily="2" charset="0"/>
              </a:rPr>
              <a:t>. In </a:t>
            </a:r>
            <a:r>
              <a:rPr lang="fr-FR" i="1" dirty="0" err="1">
                <a:effectLst/>
                <a:latin typeface="Helvetica" pitchFamily="2" charset="0"/>
              </a:rPr>
              <a:t>our</a:t>
            </a:r>
            <a:r>
              <a:rPr lang="fr-FR" i="1" dirty="0">
                <a:effectLst/>
                <a:latin typeface="Helvetica" pitchFamily="2" charset="0"/>
              </a:rPr>
              <a:t> module,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modeling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is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performed</a:t>
            </a:r>
            <a:r>
              <a:rPr lang="fr-FR" i="1" dirty="0">
                <a:effectLst/>
                <a:latin typeface="Helvetica" pitchFamily="2" charset="0"/>
              </a:rPr>
              <a:t> via </a:t>
            </a:r>
            <a:r>
              <a:rPr lang="fr-FR" i="1" dirty="0" err="1">
                <a:effectLst/>
                <a:latin typeface="Helvetica" pitchFamily="2" charset="0"/>
              </a:rPr>
              <a:t>channel-wise</a:t>
            </a:r>
            <a:r>
              <a:rPr lang="fr-FR" i="1" dirty="0">
                <a:effectLst/>
                <a:latin typeface="Helvetica" pitchFamily="2" charset="0"/>
              </a:rPr>
              <a:t> convolution </a:t>
            </a:r>
            <a:r>
              <a:rPr lang="fr-FR" i="1" dirty="0" err="1">
                <a:effectLst/>
                <a:latin typeface="Helvetica" pitchFamily="2" charset="0"/>
              </a:rPr>
              <a:t>along</a:t>
            </a:r>
            <a:r>
              <a:rPr lang="fr-FR" i="1" dirty="0">
                <a:effectLst/>
                <a:latin typeface="Helvetica" pitchFamily="2" charset="0"/>
              </a:rPr>
              <a:t> the temporal, horizontal and vertical dimensions </a:t>
            </a:r>
            <a:r>
              <a:rPr lang="fr-FR" i="1" dirty="0" err="1">
                <a:effectLst/>
                <a:latin typeface="Helvetica" pitchFamily="2" charset="0"/>
              </a:rPr>
              <a:t>respectively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then</a:t>
            </a:r>
            <a:r>
              <a:rPr lang="fr-FR" i="1" dirty="0">
                <a:effectLst/>
                <a:latin typeface="Helvetica" pitchFamily="2" charset="0"/>
              </a:rPr>
              <a:t> the outputs of the </a:t>
            </a:r>
            <a:r>
              <a:rPr lang="fr-FR" i="1" dirty="0" err="1">
                <a:effectLst/>
                <a:latin typeface="Helvetica" pitchFamily="2" charset="0"/>
              </a:rPr>
              <a:t>three</a:t>
            </a:r>
            <a:r>
              <a:rPr lang="fr-FR" i="1" dirty="0">
                <a:effectLst/>
                <a:latin typeface="Helvetica" pitchFamily="2" charset="0"/>
              </a:rPr>
              <a:t> convolutions </a:t>
            </a:r>
            <a:r>
              <a:rPr lang="fr-FR" i="1" dirty="0" err="1">
                <a:effectLst/>
                <a:latin typeface="Helvetica" pitchFamily="2" charset="0"/>
              </a:rPr>
              <a:t>is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element-wise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added</a:t>
            </a:r>
            <a:r>
              <a:rPr lang="fr-FR" i="1" dirty="0">
                <a:effectLst/>
                <a:latin typeface="Helvetica" pitchFamily="2" charset="0"/>
              </a:rPr>
              <a:t>. </a:t>
            </a:r>
            <a:r>
              <a:rPr lang="fr-FR" i="1" dirty="0" err="1">
                <a:effectLst/>
                <a:latin typeface="Helvetica" pitchFamily="2" charset="0"/>
              </a:rPr>
              <a:t>Finally</a:t>
            </a:r>
            <a:r>
              <a:rPr lang="fr-FR" i="1" dirty="0">
                <a:effectLst/>
                <a:latin typeface="Helvetica" pitchFamily="2" charset="0"/>
              </a:rPr>
              <a:t>, the </a:t>
            </a:r>
            <a:r>
              <a:rPr lang="fr-FR" i="1" dirty="0" err="1">
                <a:effectLst/>
                <a:latin typeface="Helvetica" pitchFamily="2" charset="0"/>
              </a:rPr>
              <a:t>two</a:t>
            </a:r>
            <a:r>
              <a:rPr lang="fr-FR" i="1" dirty="0">
                <a:effectLst/>
                <a:latin typeface="Helvetica" pitchFamily="2" charset="0"/>
              </a:rPr>
              <a:t> part of </a:t>
            </a:r>
            <a:r>
              <a:rPr lang="fr-FR" i="1" dirty="0" err="1">
                <a:effectLst/>
                <a:latin typeface="Helvetica" pitchFamily="2" charset="0"/>
              </a:rPr>
              <a:t>features</a:t>
            </a:r>
            <a:r>
              <a:rPr lang="fr-FR" i="1" dirty="0">
                <a:effectLst/>
                <a:latin typeface="Helvetica" pitchFamily="2" charset="0"/>
              </a:rPr>
              <a:t> are </a:t>
            </a:r>
            <a:r>
              <a:rPr lang="fr-FR" i="1" dirty="0" err="1">
                <a:effectLst/>
                <a:latin typeface="Helvetica" pitchFamily="2" charset="0"/>
              </a:rPr>
              <a:t>concatenated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together</a:t>
            </a:r>
            <a:r>
              <a:rPr lang="fr-FR" i="1" dirty="0">
                <a:effectLst/>
                <a:latin typeface="Helvetica" pitchFamily="2" charset="0"/>
              </a:rPr>
              <a:t> to combine the original activation and the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modeling</a:t>
            </a:r>
            <a:r>
              <a:rPr lang="fr-FR" i="1" dirty="0">
                <a:effectLst/>
                <a:latin typeface="Helvetica" pitchFamily="2" charset="0"/>
              </a:rPr>
              <a:t> activation.</a:t>
            </a:r>
          </a:p>
          <a:p>
            <a:endParaRPr lang="fr-FR" i="1" dirty="0">
              <a:effectLst/>
              <a:latin typeface="Helvetica" pitchFamily="2" charset="0"/>
            </a:endParaRPr>
          </a:p>
          <a:p>
            <a:r>
              <a:rPr lang="fr-FR" i="1" dirty="0">
                <a:effectLst/>
                <a:latin typeface="Helvetica" pitchFamily="2" charset="0"/>
              </a:rPr>
              <a:t>
</a:t>
            </a:r>
            <a:r>
              <a:rPr lang="fr-FR" i="1" dirty="0" err="1">
                <a:effectLst/>
                <a:latin typeface="Helvetica" pitchFamily="2" charset="0"/>
              </a:rPr>
              <a:t>link.springer.com</a:t>
            </a:r>
            <a:r>
              <a:rPr lang="fr-FR" i="1" dirty="0">
                <a:effectLst/>
                <a:latin typeface="Helvetica" pitchFamily="2" charset="0"/>
              </a:rPr>
              <a:t>
</a:t>
            </a:r>
            <a:r>
              <a:rPr lang="fr-FR" i="1" dirty="0" err="1">
                <a:effectLst/>
                <a:latin typeface="Helvetica" pitchFamily="2" charset="0"/>
              </a:rPr>
              <a:t>Deep</a:t>
            </a:r>
            <a:r>
              <a:rPr lang="fr-FR" i="1" dirty="0">
                <a:effectLst/>
                <a:latin typeface="Helvetica" pitchFamily="2" charset="0"/>
              </a:rPr>
              <a:t>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representation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learning</a:t>
            </a:r>
            <a:r>
              <a:rPr lang="fr-FR" i="1" dirty="0">
                <a:effectLst/>
                <a:latin typeface="Helvetica" pitchFamily="2" charset="0"/>
              </a:rPr>
              <a:t> for </a:t>
            </a:r>
            <a:r>
              <a:rPr lang="fr-FR" i="1" dirty="0" err="1">
                <a:effectLst/>
                <a:latin typeface="Helvetica" pitchFamily="2" charset="0"/>
              </a:rPr>
              <a:t>video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anomaly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detection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using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spatiotemporal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autoencoders</a:t>
            </a:r>
            <a:r>
              <a:rPr lang="fr-FR" i="1" dirty="0">
                <a:effectLst/>
                <a:latin typeface="Helvetica" pitchFamily="2" charset="0"/>
              </a:rPr>
              <a:t>
K </a:t>
            </a:r>
            <a:r>
              <a:rPr lang="fr-FR" i="1" dirty="0" err="1">
                <a:effectLst/>
                <a:latin typeface="Helvetica" pitchFamily="2" charset="0"/>
              </a:rPr>
              <a:t>Deepak</a:t>
            </a:r>
            <a:r>
              <a:rPr lang="fr-FR" i="1" dirty="0">
                <a:effectLst/>
                <a:latin typeface="Helvetica" pitchFamily="2" charset="0"/>
              </a:rPr>
              <a:t>, G </a:t>
            </a:r>
            <a:r>
              <a:rPr lang="fr-FR" i="1" dirty="0" err="1">
                <a:effectLst/>
                <a:latin typeface="Helvetica" pitchFamily="2" charset="0"/>
              </a:rPr>
              <a:t>Srivathsan</a:t>
            </a:r>
            <a:r>
              <a:rPr lang="fr-FR" i="1" dirty="0">
                <a:effectLst/>
                <a:latin typeface="Helvetica" pitchFamily="2" charset="0"/>
              </a:rPr>
              <a:t>, S </a:t>
            </a:r>
            <a:r>
              <a:rPr lang="fr-FR" i="1" dirty="0" err="1">
                <a:effectLst/>
                <a:latin typeface="Helvetica" pitchFamily="2" charset="0"/>
              </a:rPr>
              <a:t>Roshan</a:t>
            </a:r>
            <a:r>
              <a:rPr lang="fr-FR" i="1" dirty="0">
                <a:effectLst/>
                <a:latin typeface="Helvetica" pitchFamily="2" charset="0"/>
              </a:rPr>
              <a:t>, S </a:t>
            </a:r>
            <a:r>
              <a:rPr lang="fr-FR" i="1" dirty="0" err="1">
                <a:effectLst/>
                <a:latin typeface="Helvetica" pitchFamily="2" charset="0"/>
              </a:rPr>
              <a:t>Chandrakala</a:t>
            </a:r>
            <a:r>
              <a:rPr lang="fr-FR" i="1" dirty="0">
                <a:effectLst/>
                <a:latin typeface="Helvetica" pitchFamily="2" charset="0"/>
              </a:rPr>
              <a:t>
Circuits, </a:t>
            </a:r>
            <a:r>
              <a:rPr lang="fr-FR" i="1" dirty="0" err="1">
                <a:effectLst/>
                <a:latin typeface="Helvetica" pitchFamily="2" charset="0"/>
              </a:rPr>
              <a:t>Systems</a:t>
            </a:r>
            <a:r>
              <a:rPr lang="fr-FR" i="1" dirty="0">
                <a:effectLst/>
                <a:latin typeface="Helvetica" pitchFamily="2" charset="0"/>
              </a:rPr>
              <a:t>, and Signal </a:t>
            </a:r>
            <a:r>
              <a:rPr lang="fr-FR" i="1" dirty="0" err="1">
                <a:effectLst/>
                <a:latin typeface="Helvetica" pitchFamily="2" charset="0"/>
              </a:rPr>
              <a:t>Processing</a:t>
            </a:r>
            <a:r>
              <a:rPr lang="fr-FR" i="1" dirty="0">
                <a:effectLst/>
                <a:latin typeface="Helvetica" pitchFamily="2" charset="0"/>
              </a:rPr>
              <a:t> 40 (3), 1333-1349, 2021
Visual perception </a:t>
            </a:r>
            <a:r>
              <a:rPr lang="fr-FR" i="1" dirty="0" err="1">
                <a:effectLst/>
                <a:latin typeface="Helvetica" pitchFamily="2" charset="0"/>
              </a:rPr>
              <a:t>is</a:t>
            </a:r>
            <a:r>
              <a:rPr lang="fr-FR" i="1" dirty="0">
                <a:effectLst/>
                <a:latin typeface="Helvetica" pitchFamily="2" charset="0"/>
              </a:rPr>
              <a:t> a transformative </a:t>
            </a:r>
            <a:r>
              <a:rPr lang="fr-FR" i="1" dirty="0" err="1">
                <a:effectLst/>
                <a:latin typeface="Helvetica" pitchFamily="2" charset="0"/>
              </a:rPr>
              <a:t>technology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that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can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recognize</a:t>
            </a:r>
            <a:r>
              <a:rPr lang="fr-FR" i="1" dirty="0">
                <a:effectLst/>
                <a:latin typeface="Helvetica" pitchFamily="2" charset="0"/>
              </a:rPr>
              <a:t> patterns </a:t>
            </a:r>
            <a:r>
              <a:rPr lang="fr-FR" i="1" dirty="0" err="1">
                <a:effectLst/>
                <a:latin typeface="Helvetica" pitchFamily="2" charset="0"/>
              </a:rPr>
              <a:t>from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environments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through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visual</a:t>
            </a:r>
            <a:r>
              <a:rPr lang="fr-FR" i="1" dirty="0">
                <a:effectLst/>
                <a:latin typeface="Helvetica" pitchFamily="2" charset="0"/>
              </a:rPr>
              <a:t> inputs. </a:t>
            </a:r>
            <a:r>
              <a:rPr lang="fr-FR" i="1" dirty="0" err="1">
                <a:effectLst/>
                <a:latin typeface="Helvetica" pitchFamily="2" charset="0"/>
              </a:rPr>
              <a:t>Automatic</a:t>
            </a:r>
            <a:r>
              <a:rPr lang="fr-FR" i="1" dirty="0">
                <a:effectLst/>
                <a:latin typeface="Helvetica" pitchFamily="2" charset="0"/>
              </a:rPr>
              <a:t> surveillance of </a:t>
            </a:r>
            <a:r>
              <a:rPr lang="fr-FR" i="1" dirty="0" err="1">
                <a:effectLst/>
                <a:latin typeface="Helvetica" pitchFamily="2" charset="0"/>
              </a:rPr>
              <a:t>human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activities</a:t>
            </a:r>
            <a:r>
              <a:rPr lang="fr-FR" i="1" dirty="0">
                <a:effectLst/>
                <a:latin typeface="Helvetica" pitchFamily="2" charset="0"/>
              </a:rPr>
              <a:t> has </a:t>
            </a:r>
            <a:r>
              <a:rPr lang="fr-FR" i="1" dirty="0" err="1">
                <a:effectLst/>
                <a:latin typeface="Helvetica" pitchFamily="2" charset="0"/>
              </a:rPr>
              <a:t>gained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significant</a:t>
            </a:r>
            <a:r>
              <a:rPr lang="fr-FR" i="1" dirty="0">
                <a:effectLst/>
                <a:latin typeface="Helvetica" pitchFamily="2" charset="0"/>
              </a:rPr>
              <a:t> importance in </a:t>
            </a:r>
            <a:r>
              <a:rPr lang="fr-FR" i="1" dirty="0" err="1">
                <a:effectLst/>
                <a:latin typeface="Helvetica" pitchFamily="2" charset="0"/>
              </a:rPr>
              <a:t>both</a:t>
            </a:r>
            <a:r>
              <a:rPr lang="fr-FR" i="1" dirty="0">
                <a:effectLst/>
                <a:latin typeface="Helvetica" pitchFamily="2" charset="0"/>
              </a:rPr>
              <a:t> public and </a:t>
            </a:r>
            <a:r>
              <a:rPr lang="fr-FR" i="1" dirty="0" err="1">
                <a:effectLst/>
                <a:latin typeface="Helvetica" pitchFamily="2" charset="0"/>
              </a:rPr>
              <a:t>private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spaces</a:t>
            </a:r>
            <a:r>
              <a:rPr lang="fr-FR" i="1" dirty="0">
                <a:effectLst/>
                <a:latin typeface="Helvetica" pitchFamily="2" charset="0"/>
              </a:rPr>
              <a:t>. It </a:t>
            </a:r>
            <a:r>
              <a:rPr lang="fr-FR" i="1" dirty="0" err="1">
                <a:effectLst/>
                <a:latin typeface="Helvetica" pitchFamily="2" charset="0"/>
              </a:rPr>
              <a:t>is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often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difficult</a:t>
            </a:r>
            <a:r>
              <a:rPr lang="fr-FR" i="1" dirty="0">
                <a:effectLst/>
                <a:latin typeface="Helvetica" pitchFamily="2" charset="0"/>
              </a:rPr>
              <a:t> to </a:t>
            </a:r>
            <a:r>
              <a:rPr lang="fr-FR" i="1" dirty="0" err="1">
                <a:effectLst/>
                <a:latin typeface="Helvetica" pitchFamily="2" charset="0"/>
              </a:rPr>
              <a:t>understand</a:t>
            </a:r>
            <a:r>
              <a:rPr lang="fr-FR" i="1" dirty="0">
                <a:effectLst/>
                <a:latin typeface="Helvetica" pitchFamily="2" charset="0"/>
              </a:rPr>
              <a:t> the </a:t>
            </a:r>
            <a:r>
              <a:rPr lang="fr-FR" i="1" dirty="0" err="1">
                <a:effectLst/>
                <a:latin typeface="Helvetica" pitchFamily="2" charset="0"/>
              </a:rPr>
              <a:t>complex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dynamics</a:t>
            </a:r>
            <a:r>
              <a:rPr lang="fr-FR" i="1" dirty="0">
                <a:effectLst/>
                <a:latin typeface="Helvetica" pitchFamily="2" charset="0"/>
              </a:rPr>
              <a:t> of </a:t>
            </a:r>
            <a:r>
              <a:rPr lang="fr-FR" i="1" dirty="0" err="1">
                <a:effectLst/>
                <a:latin typeface="Helvetica" pitchFamily="2" charset="0"/>
              </a:rPr>
              <a:t>events</a:t>
            </a:r>
            <a:r>
              <a:rPr lang="fr-FR" i="1" dirty="0">
                <a:effectLst/>
                <a:latin typeface="Helvetica" pitchFamily="2" charset="0"/>
              </a:rPr>
              <a:t> in real-time scenarios due to camera </a:t>
            </a:r>
            <a:r>
              <a:rPr lang="fr-FR" i="1" dirty="0" err="1">
                <a:effectLst/>
                <a:latin typeface="Helvetica" pitchFamily="2" charset="0"/>
              </a:rPr>
              <a:t>movements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cluttered</a:t>
            </a:r>
            <a:r>
              <a:rPr lang="fr-FR" i="1" dirty="0">
                <a:effectLst/>
                <a:latin typeface="Helvetica" pitchFamily="2" charset="0"/>
              </a:rPr>
              <a:t> backgrounds, and occlusion. </a:t>
            </a:r>
            <a:r>
              <a:rPr lang="fr-FR" i="1" dirty="0" err="1">
                <a:effectLst/>
                <a:latin typeface="Helvetica" pitchFamily="2" charset="0"/>
              </a:rPr>
              <a:t>Existing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anomaly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detection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systems</a:t>
            </a:r>
            <a:r>
              <a:rPr lang="fr-FR" i="1" dirty="0">
                <a:effectLst/>
                <a:latin typeface="Helvetica" pitchFamily="2" charset="0"/>
              </a:rPr>
              <a:t> are not efficient </a:t>
            </a:r>
            <a:r>
              <a:rPr lang="fr-FR" i="1" dirty="0" err="1">
                <a:effectLst/>
                <a:latin typeface="Helvetica" pitchFamily="2" charset="0"/>
              </a:rPr>
              <a:t>because</a:t>
            </a:r>
            <a:r>
              <a:rPr lang="fr-FR" i="1" dirty="0">
                <a:effectLst/>
                <a:latin typeface="Helvetica" pitchFamily="2" charset="0"/>
              </a:rPr>
              <a:t> of high intra-class variations and inter-class </a:t>
            </a:r>
            <a:r>
              <a:rPr lang="fr-FR" i="1" dirty="0" err="1">
                <a:effectLst/>
                <a:latin typeface="Helvetica" pitchFamily="2" charset="0"/>
              </a:rPr>
              <a:t>similarities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existing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among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activities</a:t>
            </a:r>
            <a:r>
              <a:rPr lang="fr-FR" i="1" dirty="0">
                <a:effectLst/>
                <a:latin typeface="Helvetica" pitchFamily="2" charset="0"/>
              </a:rPr>
              <a:t>. </a:t>
            </a:r>
            <a:r>
              <a:rPr lang="fr-FR" i="1" dirty="0" err="1">
                <a:effectLst/>
                <a:latin typeface="Helvetica" pitchFamily="2" charset="0"/>
              </a:rPr>
              <a:t>Hence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there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is</a:t>
            </a:r>
            <a:r>
              <a:rPr lang="fr-FR" i="1" dirty="0">
                <a:effectLst/>
                <a:latin typeface="Helvetica" pitchFamily="2" charset="0"/>
              </a:rPr>
              <a:t> a </a:t>
            </a:r>
            <a:r>
              <a:rPr lang="fr-FR" i="1" dirty="0" err="1">
                <a:effectLst/>
                <a:latin typeface="Helvetica" pitchFamily="2" charset="0"/>
              </a:rPr>
              <a:t>demand</a:t>
            </a:r>
            <a:r>
              <a:rPr lang="fr-FR" i="1" dirty="0">
                <a:effectLst/>
                <a:latin typeface="Helvetica" pitchFamily="2" charset="0"/>
              </a:rPr>
              <a:t> to explore </a:t>
            </a:r>
            <a:r>
              <a:rPr lang="fr-FR" i="1" dirty="0" err="1">
                <a:effectLst/>
                <a:latin typeface="Helvetica" pitchFamily="2" charset="0"/>
              </a:rPr>
              <a:t>different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kinds</a:t>
            </a:r>
            <a:r>
              <a:rPr lang="fr-FR" i="1" dirty="0">
                <a:effectLst/>
                <a:latin typeface="Helvetica" pitchFamily="2" charset="0"/>
              </a:rPr>
              <a:t> of information </a:t>
            </a:r>
            <a:r>
              <a:rPr lang="fr-FR" i="1" dirty="0" err="1">
                <a:effectLst/>
                <a:latin typeface="Helvetica" pitchFamily="2" charset="0"/>
              </a:rPr>
              <a:t>extracted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from</a:t>
            </a:r>
            <a:r>
              <a:rPr lang="fr-FR" i="1" dirty="0">
                <a:effectLst/>
                <a:latin typeface="Helvetica" pitchFamily="2" charset="0"/>
              </a:rPr>
              <a:t> surveillance </a:t>
            </a:r>
            <a:r>
              <a:rPr lang="fr-FR" i="1" dirty="0" err="1">
                <a:effectLst/>
                <a:latin typeface="Helvetica" pitchFamily="2" charset="0"/>
              </a:rPr>
              <a:t>videos</a:t>
            </a:r>
            <a:r>
              <a:rPr lang="fr-FR" i="1" dirty="0">
                <a:effectLst/>
                <a:latin typeface="Helvetica" pitchFamily="2" charset="0"/>
              </a:rPr>
              <a:t> to </a:t>
            </a:r>
            <a:r>
              <a:rPr lang="fr-FR" i="1" dirty="0" err="1">
                <a:effectLst/>
                <a:latin typeface="Helvetica" pitchFamily="2" charset="0"/>
              </a:rPr>
              <a:t>improve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overall</a:t>
            </a:r>
            <a:r>
              <a:rPr lang="fr-FR" i="1" dirty="0">
                <a:effectLst/>
                <a:latin typeface="Helvetica" pitchFamily="2" charset="0"/>
              </a:rPr>
              <a:t> performance. This </a:t>
            </a:r>
            <a:r>
              <a:rPr lang="fr-FR" i="1" dirty="0" err="1">
                <a:effectLst/>
                <a:latin typeface="Helvetica" pitchFamily="2" charset="0"/>
              </a:rPr>
              <a:t>can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be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achieved</a:t>
            </a:r>
            <a:r>
              <a:rPr lang="fr-FR" i="1" dirty="0">
                <a:effectLst/>
                <a:latin typeface="Helvetica" pitchFamily="2" charset="0"/>
              </a:rPr>
              <a:t> by </a:t>
            </a:r>
            <a:r>
              <a:rPr lang="fr-FR" i="1" dirty="0" err="1">
                <a:effectLst/>
                <a:latin typeface="Helvetica" pitchFamily="2" charset="0"/>
              </a:rPr>
              <a:t>learning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features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from</a:t>
            </a:r>
            <a:r>
              <a:rPr lang="fr-FR" i="1" dirty="0">
                <a:effectLst/>
                <a:latin typeface="Helvetica" pitchFamily="2" charset="0"/>
              </a:rPr>
              <a:t> multiple </a:t>
            </a:r>
            <a:r>
              <a:rPr lang="fr-FR" i="1" dirty="0" err="1">
                <a:effectLst/>
                <a:latin typeface="Helvetica" pitchFamily="2" charset="0"/>
              </a:rPr>
              <a:t>forms</a:t>
            </a:r>
            <a:r>
              <a:rPr lang="fr-FR" i="1" dirty="0">
                <a:effectLst/>
                <a:latin typeface="Helvetica" pitchFamily="2" charset="0"/>
              </a:rPr>
              <a:t> (</a:t>
            </a:r>
            <a:r>
              <a:rPr lang="fr-FR" i="1" dirty="0" err="1">
                <a:effectLst/>
                <a:latin typeface="Helvetica" pitchFamily="2" charset="0"/>
              </a:rPr>
              <a:t>views</a:t>
            </a:r>
            <a:r>
              <a:rPr lang="fr-FR" i="1" dirty="0">
                <a:effectLst/>
                <a:latin typeface="Helvetica" pitchFamily="2" charset="0"/>
              </a:rPr>
              <a:t>) of the </a:t>
            </a:r>
            <a:r>
              <a:rPr lang="fr-FR" i="1" dirty="0" err="1">
                <a:effectLst/>
                <a:latin typeface="Helvetica" pitchFamily="2" charset="0"/>
              </a:rPr>
              <a:t>given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raw</a:t>
            </a:r>
            <a:r>
              <a:rPr lang="fr-FR" i="1" dirty="0">
                <a:effectLst/>
                <a:latin typeface="Helvetica" pitchFamily="2" charset="0"/>
              </a:rPr>
              <a:t> input data. </a:t>
            </a:r>
            <a:r>
              <a:rPr lang="fr-FR" i="1" dirty="0" err="1">
                <a:effectLst/>
                <a:latin typeface="Helvetica" pitchFamily="2" charset="0"/>
              </a:rPr>
              <a:t>We</a:t>
            </a:r>
            <a:r>
              <a:rPr lang="fr-FR" i="1" dirty="0">
                <a:effectLst/>
                <a:latin typeface="Helvetica" pitchFamily="2" charset="0"/>
              </a:rPr>
              <a:t> propose </a:t>
            </a:r>
            <a:r>
              <a:rPr lang="fr-FR" i="1" dirty="0" err="1">
                <a:effectLst/>
                <a:latin typeface="Helvetica" pitchFamily="2" charset="0"/>
              </a:rPr>
              <a:t>two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novel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methods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based</a:t>
            </a:r>
            <a:r>
              <a:rPr lang="fr-FR" i="1" dirty="0">
                <a:effectLst/>
                <a:latin typeface="Helvetica" pitchFamily="2" charset="0"/>
              </a:rPr>
              <a:t> on the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representation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learning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framework</a:t>
            </a:r>
            <a:r>
              <a:rPr lang="fr-FR" i="1" dirty="0">
                <a:effectLst/>
                <a:latin typeface="Helvetica" pitchFamily="2" charset="0"/>
              </a:rPr>
              <a:t>. The first </a:t>
            </a:r>
            <a:r>
              <a:rPr lang="fr-FR" i="1" dirty="0" err="1">
                <a:effectLst/>
                <a:latin typeface="Helvetica" pitchFamily="2" charset="0"/>
              </a:rPr>
              <a:t>approach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is</a:t>
            </a:r>
            <a:r>
              <a:rPr lang="fr-FR" i="1" dirty="0">
                <a:effectLst/>
                <a:latin typeface="Helvetica" pitchFamily="2" charset="0"/>
              </a:rPr>
              <a:t> a </a:t>
            </a:r>
            <a:r>
              <a:rPr lang="fr-FR" i="1" dirty="0" err="1">
                <a:effectLst/>
                <a:latin typeface="Helvetica" pitchFamily="2" charset="0"/>
              </a:rPr>
              <a:t>hybrid</a:t>
            </a:r>
            <a:r>
              <a:rPr lang="fr-FR" i="1" dirty="0">
                <a:effectLst/>
                <a:latin typeface="Helvetica" pitchFamily="2" charset="0"/>
              </a:rPr>
              <a:t>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representation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learning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that</a:t>
            </a:r>
            <a:r>
              <a:rPr lang="fr-FR" i="1" dirty="0">
                <a:effectLst/>
                <a:latin typeface="Helvetica" pitchFamily="2" charset="0"/>
              </a:rPr>
              <a:t> combines </a:t>
            </a:r>
            <a:r>
              <a:rPr lang="fr-FR" i="1" dirty="0" err="1">
                <a:effectLst/>
                <a:latin typeface="Helvetica" pitchFamily="2" charset="0"/>
              </a:rPr>
              <a:t>deep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features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extracted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from</a:t>
            </a:r>
            <a:r>
              <a:rPr lang="fr-FR" i="1" dirty="0">
                <a:effectLst/>
                <a:latin typeface="Helvetica" pitchFamily="2" charset="0"/>
              </a:rPr>
              <a:t> 3D </a:t>
            </a:r>
            <a:r>
              <a:rPr lang="fr-FR" i="1" dirty="0" err="1">
                <a:effectLst/>
                <a:latin typeface="Helvetica" pitchFamily="2" charset="0"/>
              </a:rPr>
              <a:t>spatiotemporal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autoencoder</a:t>
            </a:r>
            <a:r>
              <a:rPr lang="fr-FR" i="1" dirty="0">
                <a:effectLst/>
                <a:latin typeface="Helvetica" pitchFamily="2" charset="0"/>
              </a:rPr>
              <a:t> (3D-STAE) and </a:t>
            </a:r>
            <a:r>
              <a:rPr lang="fr-FR" i="1" dirty="0" err="1">
                <a:effectLst/>
                <a:latin typeface="Helvetica" pitchFamily="2" charset="0"/>
              </a:rPr>
              <a:t>robust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handcrafted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features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based</a:t>
            </a:r>
            <a:r>
              <a:rPr lang="fr-FR" i="1" dirty="0">
                <a:effectLst/>
                <a:latin typeface="Helvetica" pitchFamily="2" charset="0"/>
              </a:rPr>
              <a:t> on </a:t>
            </a:r>
            <a:r>
              <a:rPr lang="fr-FR" i="1" dirty="0" err="1">
                <a:effectLst/>
                <a:latin typeface="Helvetica" pitchFamily="2" charset="0"/>
              </a:rPr>
              <a:t>spatiotemporal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autocorrelation</a:t>
            </a:r>
            <a:r>
              <a:rPr lang="fr-FR" i="1" dirty="0">
                <a:effectLst/>
                <a:latin typeface="Helvetica" pitchFamily="2" charset="0"/>
              </a:rPr>
              <a:t> of gradients. The second </a:t>
            </a:r>
            <a:r>
              <a:rPr lang="fr-FR" i="1" dirty="0" err="1">
                <a:effectLst/>
                <a:latin typeface="Helvetica" pitchFamily="2" charset="0"/>
              </a:rPr>
              <a:t>approach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is</a:t>
            </a:r>
            <a:r>
              <a:rPr lang="fr-FR" i="1" dirty="0">
                <a:effectLst/>
                <a:latin typeface="Helvetica" pitchFamily="2" charset="0"/>
              </a:rPr>
              <a:t> a </a:t>
            </a:r>
            <a:r>
              <a:rPr lang="fr-FR" i="1" dirty="0" err="1">
                <a:effectLst/>
                <a:latin typeface="Helvetica" pitchFamily="2" charset="0"/>
              </a:rPr>
              <a:t>deep</a:t>
            </a:r>
            <a:r>
              <a:rPr lang="fr-FR" i="1" dirty="0">
                <a:effectLst/>
                <a:latin typeface="Helvetica" pitchFamily="2" charset="0"/>
              </a:rPr>
              <a:t>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representation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learning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that</a:t>
            </a:r>
            <a:r>
              <a:rPr lang="fr-FR" i="1" dirty="0">
                <a:effectLst/>
                <a:latin typeface="Helvetica" pitchFamily="2" charset="0"/>
              </a:rPr>
              <a:t> combines </a:t>
            </a:r>
            <a:r>
              <a:rPr lang="fr-FR" i="1" dirty="0" err="1">
                <a:effectLst/>
                <a:latin typeface="Helvetica" pitchFamily="2" charset="0"/>
              </a:rPr>
              <a:t>deep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features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extracted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from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two-stream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STAEs</a:t>
            </a:r>
            <a:r>
              <a:rPr lang="fr-FR" i="1" dirty="0">
                <a:effectLst/>
                <a:latin typeface="Helvetica" pitchFamily="2" charset="0"/>
              </a:rPr>
              <a:t> to </a:t>
            </a:r>
            <a:r>
              <a:rPr lang="fr-FR" i="1" dirty="0" err="1">
                <a:effectLst/>
                <a:latin typeface="Helvetica" pitchFamily="2" charset="0"/>
              </a:rPr>
              <a:t>detect</a:t>
            </a:r>
            <a:r>
              <a:rPr lang="fr-FR" i="1" dirty="0">
                <a:effectLst/>
                <a:latin typeface="Helvetica" pitchFamily="2" charset="0"/>
              </a:rPr>
              <a:t> anomalies. </a:t>
            </a:r>
            <a:r>
              <a:rPr lang="fr-FR" i="1" dirty="0" err="1">
                <a:effectLst/>
                <a:latin typeface="Helvetica" pitchFamily="2" charset="0"/>
              </a:rPr>
              <a:t>Results</a:t>
            </a:r>
            <a:r>
              <a:rPr lang="fr-FR" i="1" dirty="0">
                <a:effectLst/>
                <a:latin typeface="Helvetica" pitchFamily="2" charset="0"/>
              </a:rPr>
              <a:t> on </a:t>
            </a:r>
            <a:r>
              <a:rPr lang="fr-FR" i="1" dirty="0" err="1">
                <a:effectLst/>
                <a:latin typeface="Helvetica" pitchFamily="2" charset="0"/>
              </a:rPr>
              <a:t>three</a:t>
            </a:r>
            <a:r>
              <a:rPr lang="fr-FR" i="1" dirty="0">
                <a:effectLst/>
                <a:latin typeface="Helvetica" pitchFamily="2" charset="0"/>
              </a:rPr>
              <a:t> standard benchmark </a:t>
            </a:r>
            <a:r>
              <a:rPr lang="fr-FR" i="1" dirty="0" err="1">
                <a:effectLst/>
                <a:latin typeface="Helvetica" pitchFamily="2" charset="0"/>
              </a:rPr>
              <a:t>datasets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namely</a:t>
            </a:r>
            <a:r>
              <a:rPr lang="fr-FR" i="1" dirty="0">
                <a:effectLst/>
                <a:latin typeface="Helvetica" pitchFamily="2" charset="0"/>
              </a:rPr>
              <a:t> Avenue, Live </a:t>
            </a:r>
            <a:r>
              <a:rPr lang="fr-FR" i="1" dirty="0" err="1">
                <a:effectLst/>
                <a:latin typeface="Helvetica" pitchFamily="2" charset="0"/>
              </a:rPr>
              <a:t>Videos</a:t>
            </a:r>
            <a:r>
              <a:rPr lang="fr-FR" i="1" dirty="0">
                <a:effectLst/>
                <a:latin typeface="Helvetica" pitchFamily="2" charset="0"/>
              </a:rPr>
              <a:t>, and BEHAVE, show </a:t>
            </a:r>
            <a:r>
              <a:rPr lang="fr-FR" i="1" dirty="0" err="1">
                <a:effectLst/>
                <a:latin typeface="Helvetica" pitchFamily="2" charset="0"/>
              </a:rPr>
              <a:t>that</a:t>
            </a:r>
            <a:r>
              <a:rPr lang="fr-FR" i="1" dirty="0">
                <a:effectLst/>
                <a:latin typeface="Helvetica" pitchFamily="2" charset="0"/>
              </a:rPr>
              <a:t> the </a:t>
            </a:r>
            <a:r>
              <a:rPr lang="fr-FR" i="1" dirty="0" err="1">
                <a:effectLst/>
                <a:latin typeface="Helvetica" pitchFamily="2" charset="0"/>
              </a:rPr>
              <a:t>proposed</a:t>
            </a:r>
            <a:r>
              <a:rPr lang="fr-FR" i="1" dirty="0">
                <a:effectLst/>
                <a:latin typeface="Helvetica" pitchFamily="2" charset="0"/>
              </a:rPr>
              <a:t>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representations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modeled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with</a:t>
            </a:r>
            <a:r>
              <a:rPr lang="fr-FR" i="1" dirty="0">
                <a:effectLst/>
                <a:latin typeface="Helvetica" pitchFamily="2" charset="0"/>
              </a:rPr>
              <a:t> one-class SVM </a:t>
            </a:r>
            <a:r>
              <a:rPr lang="fr-FR" i="1" dirty="0" err="1">
                <a:effectLst/>
                <a:latin typeface="Helvetica" pitchFamily="2" charset="0"/>
              </a:rPr>
              <a:t>perform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significantly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better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than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most</a:t>
            </a:r>
            <a:r>
              <a:rPr lang="fr-FR" i="1" dirty="0">
                <a:effectLst/>
                <a:latin typeface="Helvetica" pitchFamily="2" charset="0"/>
              </a:rPr>
              <a:t> of the </a:t>
            </a:r>
            <a:r>
              <a:rPr lang="fr-FR" i="1" dirty="0" err="1">
                <a:effectLst/>
                <a:latin typeface="Helvetica" pitchFamily="2" charset="0"/>
              </a:rPr>
              <a:t>recent</a:t>
            </a:r>
            <a:r>
              <a:rPr lang="fr-FR" i="1" dirty="0">
                <a:effectLst/>
                <a:latin typeface="Helvetica" pitchFamily="2" charset="0"/>
              </a:rPr>
              <a:t> state-of-the-art </a:t>
            </a:r>
            <a:r>
              <a:rPr lang="fr-FR" i="1" dirty="0" err="1">
                <a:effectLst/>
                <a:latin typeface="Helvetica" pitchFamily="2" charset="0"/>
              </a:rPr>
              <a:t>methods</a:t>
            </a:r>
            <a:r>
              <a:rPr lang="fr-FR" i="1" dirty="0">
                <a:effectLst/>
                <a:latin typeface="Helvetica" pitchFamily="2" charset="0"/>
              </a:rPr>
              <a:t>.
</a:t>
            </a:r>
            <a:r>
              <a:rPr lang="fr-FR" i="1" dirty="0" err="1">
                <a:effectLst/>
                <a:latin typeface="Helvetica" pitchFamily="2" charset="0"/>
              </a:rPr>
              <a:t>Conflux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LSTMs</a:t>
            </a:r>
            <a:r>
              <a:rPr lang="fr-FR" i="1" dirty="0">
                <a:effectLst/>
                <a:latin typeface="Helvetica" pitchFamily="2" charset="0"/>
              </a:rPr>
              <a:t> network: A </a:t>
            </a:r>
            <a:r>
              <a:rPr lang="fr-FR" i="1" dirty="0" err="1">
                <a:effectLst/>
                <a:latin typeface="Helvetica" pitchFamily="2" charset="0"/>
              </a:rPr>
              <a:t>novel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approach</a:t>
            </a:r>
            <a:r>
              <a:rPr lang="fr-FR" i="1" dirty="0">
                <a:effectLst/>
                <a:latin typeface="Helvetica" pitchFamily="2" charset="0"/>
              </a:rPr>
              <a:t> for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action recognition
Amin </a:t>
            </a:r>
            <a:r>
              <a:rPr lang="fr-FR" i="1" dirty="0" err="1">
                <a:effectLst/>
                <a:latin typeface="Helvetica" pitchFamily="2" charset="0"/>
              </a:rPr>
              <a:t>Ullah</a:t>
            </a:r>
            <a:r>
              <a:rPr lang="fr-FR" i="1" dirty="0">
                <a:effectLst/>
                <a:latin typeface="Helvetica" pitchFamily="2" charset="0"/>
              </a:rPr>
              <a:t>, Khan Muhammad, </a:t>
            </a:r>
            <a:r>
              <a:rPr lang="fr-FR" i="1" dirty="0" err="1">
                <a:effectLst/>
                <a:latin typeface="Helvetica" pitchFamily="2" charset="0"/>
              </a:rPr>
              <a:t>Tanveer</a:t>
            </a:r>
            <a:r>
              <a:rPr lang="fr-FR" i="1" dirty="0">
                <a:effectLst/>
                <a:latin typeface="Helvetica" pitchFamily="2" charset="0"/>
              </a:rPr>
              <a:t> Hussain, Sung </a:t>
            </a:r>
            <a:r>
              <a:rPr lang="fr-FR" i="1" dirty="0" err="1">
                <a:effectLst/>
                <a:latin typeface="Helvetica" pitchFamily="2" charset="0"/>
              </a:rPr>
              <a:t>Wook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Baik</a:t>
            </a:r>
            <a:r>
              <a:rPr lang="fr-FR" i="1" dirty="0">
                <a:effectLst/>
                <a:latin typeface="Helvetica" pitchFamily="2" charset="0"/>
              </a:rPr>
              <a:t>
</a:t>
            </a:r>
            <a:r>
              <a:rPr lang="fr-FR" i="1" dirty="0" err="1">
                <a:effectLst/>
                <a:latin typeface="Helvetica" pitchFamily="2" charset="0"/>
              </a:rPr>
              <a:t>Neurocomputing</a:t>
            </a:r>
            <a:r>
              <a:rPr lang="fr-FR" i="1" dirty="0">
                <a:effectLst/>
                <a:latin typeface="Helvetica" pitchFamily="2" charset="0"/>
              </a:rPr>
              <a:t> 435, 321-329, 2021
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action recognition (MVAR) </a:t>
            </a:r>
            <a:r>
              <a:rPr lang="fr-FR" i="1" dirty="0" err="1">
                <a:effectLst/>
                <a:latin typeface="Helvetica" pitchFamily="2" charset="0"/>
              </a:rPr>
              <a:t>is</a:t>
            </a:r>
            <a:r>
              <a:rPr lang="fr-FR" i="1" dirty="0">
                <a:effectLst/>
                <a:latin typeface="Helvetica" pitchFamily="2" charset="0"/>
              </a:rPr>
              <a:t> an optimal technique to </a:t>
            </a:r>
            <a:r>
              <a:rPr lang="fr-FR" i="1" dirty="0" err="1">
                <a:effectLst/>
                <a:latin typeface="Helvetica" pitchFamily="2" charset="0"/>
              </a:rPr>
              <a:t>acquire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numerous</a:t>
            </a:r>
            <a:r>
              <a:rPr lang="fr-FR" i="1" dirty="0">
                <a:effectLst/>
                <a:latin typeface="Helvetica" pitchFamily="2" charset="0"/>
              </a:rPr>
              <a:t> clues </a:t>
            </a:r>
            <a:r>
              <a:rPr lang="fr-FR" i="1" dirty="0" err="1">
                <a:effectLst/>
                <a:latin typeface="Helvetica" pitchFamily="2" charset="0"/>
              </a:rPr>
              <a:t>from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different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views</a:t>
            </a:r>
            <a:r>
              <a:rPr lang="fr-FR" i="1" dirty="0">
                <a:effectLst/>
                <a:latin typeface="Helvetica" pitchFamily="2" charset="0"/>
              </a:rPr>
              <a:t> data for effective action recognition, </a:t>
            </a:r>
            <a:r>
              <a:rPr lang="fr-FR" i="1" dirty="0" err="1">
                <a:effectLst/>
                <a:latin typeface="Helvetica" pitchFamily="2" charset="0"/>
              </a:rPr>
              <a:t>however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it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is</a:t>
            </a:r>
            <a:r>
              <a:rPr lang="fr-FR" i="1" dirty="0">
                <a:effectLst/>
                <a:latin typeface="Helvetica" pitchFamily="2" charset="0"/>
              </a:rPr>
              <a:t> not </a:t>
            </a:r>
            <a:r>
              <a:rPr lang="fr-FR" i="1" dirty="0" err="1">
                <a:effectLst/>
                <a:latin typeface="Helvetica" pitchFamily="2" charset="0"/>
              </a:rPr>
              <a:t>well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explored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yet</a:t>
            </a:r>
            <a:r>
              <a:rPr lang="fr-FR" i="1" dirty="0">
                <a:effectLst/>
                <a:latin typeface="Helvetica" pitchFamily="2" charset="0"/>
              </a:rPr>
              <a:t>. There </a:t>
            </a:r>
            <a:r>
              <a:rPr lang="fr-FR" i="1" dirty="0" err="1">
                <a:effectLst/>
                <a:latin typeface="Helvetica" pitchFamily="2" charset="0"/>
              </a:rPr>
              <a:t>exist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several</a:t>
            </a:r>
            <a:r>
              <a:rPr lang="fr-FR" i="1" dirty="0">
                <a:effectLst/>
                <a:latin typeface="Helvetica" pitchFamily="2" charset="0"/>
              </a:rPr>
              <a:t> challenges to MVAR </a:t>
            </a:r>
            <a:r>
              <a:rPr lang="fr-FR" i="1" dirty="0" err="1">
                <a:effectLst/>
                <a:latin typeface="Helvetica" pitchFamily="2" charset="0"/>
              </a:rPr>
              <a:t>domain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such</a:t>
            </a:r>
            <a:r>
              <a:rPr lang="fr-FR" i="1" dirty="0">
                <a:effectLst/>
                <a:latin typeface="Helvetica" pitchFamily="2" charset="0"/>
              </a:rPr>
              <a:t> as divergence in </a:t>
            </a:r>
            <a:r>
              <a:rPr lang="fr-FR" i="1" dirty="0" err="1">
                <a:effectLst/>
                <a:latin typeface="Helvetica" pitchFamily="2" charset="0"/>
              </a:rPr>
              <a:t>viewpoints</a:t>
            </a:r>
            <a:r>
              <a:rPr lang="fr-FR" i="1" dirty="0">
                <a:effectLst/>
                <a:latin typeface="Helvetica" pitchFamily="2" charset="0"/>
              </a:rPr>
              <a:t>, invisible </a:t>
            </a:r>
            <a:r>
              <a:rPr lang="fr-FR" i="1" dirty="0" err="1">
                <a:effectLst/>
                <a:latin typeface="Helvetica" pitchFamily="2" charset="0"/>
              </a:rPr>
              <a:t>regions</a:t>
            </a:r>
            <a:r>
              <a:rPr lang="fr-FR" i="1" dirty="0">
                <a:effectLst/>
                <a:latin typeface="Helvetica" pitchFamily="2" charset="0"/>
              </a:rPr>
              <a:t>, and </a:t>
            </a:r>
            <a:r>
              <a:rPr lang="fr-FR" i="1" dirty="0" err="1">
                <a:effectLst/>
                <a:latin typeface="Helvetica" pitchFamily="2" charset="0"/>
              </a:rPr>
              <a:t>different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scales</a:t>
            </a:r>
            <a:r>
              <a:rPr lang="fr-FR" i="1" dirty="0">
                <a:effectLst/>
                <a:latin typeface="Helvetica" pitchFamily="2" charset="0"/>
              </a:rPr>
              <a:t> of </a:t>
            </a:r>
            <a:r>
              <a:rPr lang="fr-FR" i="1" dirty="0" err="1">
                <a:effectLst/>
                <a:latin typeface="Helvetica" pitchFamily="2" charset="0"/>
              </a:rPr>
              <a:t>appearance</a:t>
            </a:r>
            <a:r>
              <a:rPr lang="fr-FR" i="1" dirty="0">
                <a:effectLst/>
                <a:latin typeface="Helvetica" pitchFamily="2" charset="0"/>
              </a:rPr>
              <a:t> in </a:t>
            </a:r>
            <a:r>
              <a:rPr lang="fr-FR" i="1" dirty="0" err="1">
                <a:effectLst/>
                <a:latin typeface="Helvetica" pitchFamily="2" charset="0"/>
              </a:rPr>
              <a:t>each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require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better</a:t>
            </a:r>
            <a:r>
              <a:rPr lang="fr-FR" i="1" dirty="0">
                <a:effectLst/>
                <a:latin typeface="Helvetica" pitchFamily="2" charset="0"/>
              </a:rPr>
              <a:t> solutions for real world applications. In </a:t>
            </a:r>
            <a:r>
              <a:rPr lang="fr-FR" i="1" dirty="0" err="1">
                <a:effectLst/>
                <a:latin typeface="Helvetica" pitchFamily="2" charset="0"/>
              </a:rPr>
              <a:t>this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paper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we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present</a:t>
            </a:r>
            <a:r>
              <a:rPr lang="fr-FR" i="1" dirty="0">
                <a:effectLst/>
                <a:latin typeface="Helvetica" pitchFamily="2" charset="0"/>
              </a:rPr>
              <a:t> a </a:t>
            </a:r>
            <a:r>
              <a:rPr lang="fr-FR" i="1" dirty="0" err="1">
                <a:effectLst/>
                <a:latin typeface="Helvetica" pitchFamily="2" charset="0"/>
              </a:rPr>
              <a:t>conflux</a:t>
            </a:r>
            <a:r>
              <a:rPr lang="fr-FR" i="1" dirty="0">
                <a:effectLst/>
                <a:latin typeface="Helvetica" pitchFamily="2" charset="0"/>
              </a:rPr>
              <a:t> long short-</a:t>
            </a:r>
            <a:r>
              <a:rPr lang="fr-FR" i="1" dirty="0" err="1">
                <a:effectLst/>
                <a:latin typeface="Helvetica" pitchFamily="2" charset="0"/>
              </a:rPr>
              <a:t>term</a:t>
            </a:r>
            <a:r>
              <a:rPr lang="fr-FR" i="1" dirty="0">
                <a:effectLst/>
                <a:latin typeface="Helvetica" pitchFamily="2" charset="0"/>
              </a:rPr>
              <a:t> memory (</a:t>
            </a:r>
            <a:r>
              <a:rPr lang="fr-FR" i="1" dirty="0" err="1">
                <a:effectLst/>
                <a:latin typeface="Helvetica" pitchFamily="2" charset="0"/>
              </a:rPr>
              <a:t>LSTMs</a:t>
            </a:r>
            <a:r>
              <a:rPr lang="fr-FR" i="1" dirty="0">
                <a:effectLst/>
                <a:latin typeface="Helvetica" pitchFamily="2" charset="0"/>
              </a:rPr>
              <a:t>) network to </a:t>
            </a:r>
            <a:r>
              <a:rPr lang="fr-FR" i="1" dirty="0" err="1">
                <a:effectLst/>
                <a:latin typeface="Helvetica" pitchFamily="2" charset="0"/>
              </a:rPr>
              <a:t>recognize</a:t>
            </a:r>
            <a:r>
              <a:rPr lang="fr-FR" i="1" dirty="0">
                <a:effectLst/>
                <a:latin typeface="Helvetica" pitchFamily="2" charset="0"/>
              </a:rPr>
              <a:t> actions </a:t>
            </a:r>
            <a:r>
              <a:rPr lang="fr-FR" i="1" dirty="0" err="1">
                <a:effectLst/>
                <a:latin typeface="Helvetica" pitchFamily="2" charset="0"/>
              </a:rPr>
              <a:t>from</a:t>
            </a:r>
            <a:r>
              <a:rPr lang="fr-FR" i="1" dirty="0">
                <a:effectLst/>
                <a:latin typeface="Helvetica" pitchFamily="2" charset="0"/>
              </a:rPr>
              <a:t> multi-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cameras. The </a:t>
            </a:r>
            <a:r>
              <a:rPr lang="fr-FR" i="1" dirty="0" err="1">
                <a:effectLst/>
                <a:latin typeface="Helvetica" pitchFamily="2" charset="0"/>
              </a:rPr>
              <a:t>proposed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framework</a:t>
            </a:r>
            <a:r>
              <a:rPr lang="fr-FR" i="1" dirty="0">
                <a:effectLst/>
                <a:latin typeface="Helvetica" pitchFamily="2" charset="0"/>
              </a:rPr>
              <a:t> has four major </a:t>
            </a:r>
            <a:r>
              <a:rPr lang="fr-FR" i="1" dirty="0" err="1">
                <a:effectLst/>
                <a:latin typeface="Helvetica" pitchFamily="2" charset="0"/>
              </a:rPr>
              <a:t>steps</a:t>
            </a:r>
            <a:r>
              <a:rPr lang="fr-FR" i="1" dirty="0">
                <a:effectLst/>
                <a:latin typeface="Helvetica" pitchFamily="2" charset="0"/>
              </a:rPr>
              <a:t>; 1) frame </a:t>
            </a:r>
            <a:r>
              <a:rPr lang="fr-FR" i="1" dirty="0" err="1">
                <a:effectLst/>
                <a:latin typeface="Helvetica" pitchFamily="2" charset="0"/>
              </a:rPr>
              <a:t>level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feature</a:t>
            </a:r>
            <a:r>
              <a:rPr lang="fr-FR" i="1" dirty="0">
                <a:effectLst/>
                <a:latin typeface="Helvetica" pitchFamily="2" charset="0"/>
              </a:rPr>
              <a:t> extraction, 2) </a:t>
            </a:r>
            <a:r>
              <a:rPr lang="fr-FR" i="1" dirty="0" err="1">
                <a:effectLst/>
                <a:latin typeface="Helvetica" pitchFamily="2" charset="0"/>
              </a:rPr>
              <a:t>its</a:t>
            </a:r>
            <a:r>
              <a:rPr lang="fr-FR" i="1" dirty="0">
                <a:effectLst/>
                <a:latin typeface="Helvetica" pitchFamily="2" charset="0"/>
              </a:rPr>
              <a:t> propagation </a:t>
            </a:r>
            <a:r>
              <a:rPr lang="fr-FR" i="1" dirty="0" err="1">
                <a:effectLst/>
                <a:latin typeface="Helvetica" pitchFamily="2" charset="0"/>
              </a:rPr>
              <a:t>through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conflux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LSTMs</a:t>
            </a:r>
            <a:r>
              <a:rPr lang="fr-FR" i="1" dirty="0">
                <a:effectLst/>
                <a:latin typeface="Helvetica" pitchFamily="2" charset="0"/>
              </a:rPr>
              <a:t> network for 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self-reliant patterns </a:t>
            </a:r>
            <a:r>
              <a:rPr lang="fr-FR" i="1" dirty="0" err="1">
                <a:effectLst/>
                <a:latin typeface="Helvetica" pitchFamily="2" charset="0"/>
              </a:rPr>
              <a:t>learning</a:t>
            </a:r>
            <a:r>
              <a:rPr lang="fr-FR" i="1" dirty="0">
                <a:effectLst/>
                <a:latin typeface="Helvetica" pitchFamily="2" charset="0"/>
              </a:rPr>
              <a:t>, 3) 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inter-reliant patterns </a:t>
            </a:r>
            <a:r>
              <a:rPr lang="fr-FR" i="1" dirty="0" err="1">
                <a:effectLst/>
                <a:latin typeface="Helvetica" pitchFamily="2" charset="0"/>
              </a:rPr>
              <a:t>learning</a:t>
            </a:r>
            <a:r>
              <a:rPr lang="fr-FR" i="1" dirty="0">
                <a:effectLst/>
                <a:latin typeface="Helvetica" pitchFamily="2" charset="0"/>
              </a:rPr>
              <a:t> and </a:t>
            </a:r>
            <a:r>
              <a:rPr lang="fr-FR" i="1" dirty="0" err="1">
                <a:effectLst/>
                <a:latin typeface="Helvetica" pitchFamily="2" charset="0"/>
              </a:rPr>
              <a:t>correlation</a:t>
            </a:r>
            <a:r>
              <a:rPr lang="fr-FR" i="1" dirty="0">
                <a:effectLst/>
                <a:latin typeface="Helvetica" pitchFamily="2" charset="0"/>
              </a:rPr>
              <a:t> computation, and 4) action classification. First, </a:t>
            </a:r>
            <a:r>
              <a:rPr lang="fr-FR" i="1" dirty="0" err="1">
                <a:effectLst/>
                <a:latin typeface="Helvetica" pitchFamily="2" charset="0"/>
              </a:rPr>
              <a:t>we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extract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deep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features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from</a:t>
            </a:r>
            <a:r>
              <a:rPr lang="fr-FR" i="1" dirty="0">
                <a:effectLst/>
                <a:latin typeface="Helvetica" pitchFamily="2" charset="0"/>
              </a:rPr>
              <a:t> a </a:t>
            </a:r>
            <a:r>
              <a:rPr lang="fr-FR" i="1" dirty="0" err="1">
                <a:effectLst/>
                <a:latin typeface="Helvetica" pitchFamily="2" charset="0"/>
              </a:rPr>
              <a:t>sequence</a:t>
            </a:r>
            <a:r>
              <a:rPr lang="fr-FR" i="1" dirty="0">
                <a:effectLst/>
                <a:latin typeface="Helvetica" pitchFamily="2" charset="0"/>
              </a:rPr>
              <a:t> of frames </a:t>
            </a:r>
            <a:r>
              <a:rPr lang="fr-FR" i="1" dirty="0" err="1">
                <a:effectLst/>
                <a:latin typeface="Helvetica" pitchFamily="2" charset="0"/>
              </a:rPr>
              <a:t>using</a:t>
            </a:r>
            <a:r>
              <a:rPr lang="fr-FR" i="1" dirty="0">
                <a:effectLst/>
                <a:latin typeface="Helvetica" pitchFamily="2" charset="0"/>
              </a:rPr>
              <a:t> a </a:t>
            </a:r>
            <a:r>
              <a:rPr lang="fr-FR" i="1" dirty="0" err="1">
                <a:effectLst/>
                <a:latin typeface="Helvetica" pitchFamily="2" charset="0"/>
              </a:rPr>
              <a:t>pre-trained</a:t>
            </a:r>
            <a:r>
              <a:rPr lang="fr-FR" i="1" dirty="0">
                <a:effectLst/>
                <a:latin typeface="Helvetica" pitchFamily="2" charset="0"/>
              </a:rPr>
              <a:t> VGG19 CNN model for </a:t>
            </a:r>
            <a:r>
              <a:rPr lang="fr-FR" i="1" dirty="0" err="1">
                <a:effectLst/>
                <a:latin typeface="Helvetica" pitchFamily="2" charset="0"/>
              </a:rPr>
              <a:t>each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. Second, </a:t>
            </a:r>
            <a:r>
              <a:rPr lang="fr-FR" i="1" dirty="0" err="1">
                <a:effectLst/>
                <a:latin typeface="Helvetica" pitchFamily="2" charset="0"/>
              </a:rPr>
              <a:t>we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forward</a:t>
            </a:r>
            <a:r>
              <a:rPr lang="fr-FR" i="1" dirty="0">
                <a:effectLst/>
                <a:latin typeface="Helvetica" pitchFamily="2" charset="0"/>
              </a:rPr>
              <a:t> the </a:t>
            </a:r>
            <a:r>
              <a:rPr lang="fr-FR" i="1" dirty="0" err="1">
                <a:effectLst/>
                <a:latin typeface="Helvetica" pitchFamily="2" charset="0"/>
              </a:rPr>
              <a:t>extracted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features</a:t>
            </a:r>
            <a:r>
              <a:rPr lang="fr-FR" i="1" dirty="0">
                <a:effectLst/>
                <a:latin typeface="Helvetica" pitchFamily="2" charset="0"/>
              </a:rPr>
              <a:t> to </a:t>
            </a:r>
            <a:r>
              <a:rPr lang="fr-FR" i="1" dirty="0" err="1">
                <a:effectLst/>
                <a:latin typeface="Helvetica" pitchFamily="2" charset="0"/>
              </a:rPr>
              <a:t>conflux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LSTMs</a:t>
            </a:r>
            <a:r>
              <a:rPr lang="fr-FR" i="1" dirty="0">
                <a:effectLst/>
                <a:latin typeface="Helvetica" pitchFamily="2" charset="0"/>
              </a:rPr>
              <a:t> network to </a:t>
            </a:r>
            <a:r>
              <a:rPr lang="fr-FR" i="1" dirty="0" err="1">
                <a:effectLst/>
                <a:latin typeface="Helvetica" pitchFamily="2" charset="0"/>
              </a:rPr>
              <a:t>learn</a:t>
            </a:r>
            <a:r>
              <a:rPr lang="fr-FR" i="1" dirty="0">
                <a:effectLst/>
                <a:latin typeface="Helvetica" pitchFamily="2" charset="0"/>
              </a:rPr>
              <a:t> the 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self-reliant patterns. In the </a:t>
            </a:r>
            <a:r>
              <a:rPr lang="fr-FR" i="1" dirty="0" err="1">
                <a:effectLst/>
                <a:latin typeface="Helvetica" pitchFamily="2" charset="0"/>
              </a:rPr>
              <a:t>next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step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we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compute</a:t>
            </a:r>
            <a:r>
              <a:rPr lang="fr-FR" i="1" dirty="0">
                <a:effectLst/>
                <a:latin typeface="Helvetica" pitchFamily="2" charset="0"/>
              </a:rPr>
              <a:t> the </a:t>
            </a:r>
            <a:r>
              <a:rPr lang="fr-FR" i="1" dirty="0" err="1">
                <a:effectLst/>
                <a:latin typeface="Helvetica" pitchFamily="2" charset="0"/>
              </a:rPr>
              <a:t>inter-view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correlations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using</a:t>
            </a:r>
            <a:r>
              <a:rPr lang="fr-FR" i="1" dirty="0">
                <a:effectLst/>
                <a:latin typeface="Helvetica" pitchFamily="2" charset="0"/>
              </a:rPr>
              <a:t> the </a:t>
            </a:r>
            <a:r>
              <a:rPr lang="fr-FR" i="1" dirty="0" err="1">
                <a:effectLst/>
                <a:latin typeface="Helvetica" pitchFamily="2" charset="0"/>
              </a:rPr>
              <a:t>pairwise</a:t>
            </a:r>
            <a:r>
              <a:rPr lang="fr-FR" i="1" dirty="0">
                <a:effectLst/>
                <a:latin typeface="Helvetica" pitchFamily="2" charset="0"/>
              </a:rPr>
              <a:t> dot </a:t>
            </a:r>
            <a:r>
              <a:rPr lang="fr-FR" i="1" dirty="0" err="1">
                <a:effectLst/>
                <a:latin typeface="Helvetica" pitchFamily="2" charset="0"/>
              </a:rPr>
              <a:t>product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from</a:t>
            </a:r>
            <a:r>
              <a:rPr lang="fr-FR" i="1" dirty="0">
                <a:effectLst/>
                <a:latin typeface="Helvetica" pitchFamily="2" charset="0"/>
              </a:rPr>
              <a:t> output of the </a:t>
            </a:r>
            <a:r>
              <a:rPr lang="fr-FR" i="1" dirty="0" err="1">
                <a:effectLst/>
                <a:latin typeface="Helvetica" pitchFamily="2" charset="0"/>
              </a:rPr>
              <a:t>LSTMs</a:t>
            </a:r>
            <a:r>
              <a:rPr lang="fr-FR" i="1" dirty="0">
                <a:effectLst/>
                <a:latin typeface="Helvetica" pitchFamily="2" charset="0"/>
              </a:rPr>
              <a:t> network </a:t>
            </a:r>
            <a:r>
              <a:rPr lang="fr-FR" i="1" dirty="0" err="1">
                <a:effectLst/>
                <a:latin typeface="Helvetica" pitchFamily="2" charset="0"/>
              </a:rPr>
              <a:t>corresponding</a:t>
            </a:r>
            <a:r>
              <a:rPr lang="fr-FR" i="1" dirty="0">
                <a:effectLst/>
                <a:latin typeface="Helvetica" pitchFamily="2" charset="0"/>
              </a:rPr>
              <a:t> to </a:t>
            </a:r>
            <a:r>
              <a:rPr lang="fr-FR" i="1" dirty="0" err="1">
                <a:effectLst/>
                <a:latin typeface="Helvetica" pitchFamily="2" charset="0"/>
              </a:rPr>
              <a:t>different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views</a:t>
            </a:r>
            <a:r>
              <a:rPr lang="fr-FR" i="1" dirty="0">
                <a:effectLst/>
                <a:latin typeface="Helvetica" pitchFamily="2" charset="0"/>
              </a:rPr>
              <a:t> to </a:t>
            </a:r>
            <a:r>
              <a:rPr lang="fr-FR" i="1" dirty="0" err="1">
                <a:effectLst/>
                <a:latin typeface="Helvetica" pitchFamily="2" charset="0"/>
              </a:rPr>
              <a:t>learn</a:t>
            </a:r>
            <a:r>
              <a:rPr lang="fr-FR" i="1" dirty="0">
                <a:effectLst/>
                <a:latin typeface="Helvetica" pitchFamily="2" charset="0"/>
              </a:rPr>
              <a:t> the </a:t>
            </a:r>
            <a:r>
              <a:rPr lang="fr-FR" i="1" dirty="0" err="1">
                <a:effectLst/>
                <a:latin typeface="Helvetica" pitchFamily="2" charset="0"/>
              </a:rPr>
              <a:t>view</a:t>
            </a:r>
            <a:r>
              <a:rPr lang="fr-FR" i="1" dirty="0">
                <a:effectLst/>
                <a:latin typeface="Helvetica" pitchFamily="2" charset="0"/>
              </a:rPr>
              <a:t> inter-reliant patterns. In the final </a:t>
            </a:r>
            <a:r>
              <a:rPr lang="fr-FR" i="1" dirty="0" err="1">
                <a:effectLst/>
                <a:latin typeface="Helvetica" pitchFamily="2" charset="0"/>
              </a:rPr>
              <a:t>step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we</a:t>
            </a:r>
            <a:r>
              <a:rPr lang="fr-FR" i="1" dirty="0">
                <a:effectLst/>
                <a:latin typeface="Helvetica" pitchFamily="2" charset="0"/>
              </a:rPr>
              <a:t> use </a:t>
            </a:r>
            <a:r>
              <a:rPr lang="fr-FR" i="1" dirty="0" err="1">
                <a:effectLst/>
                <a:latin typeface="Helvetica" pitchFamily="2" charset="0"/>
              </a:rPr>
              <a:t>flatten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layers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followed</a:t>
            </a:r>
            <a:r>
              <a:rPr lang="fr-FR" i="1" dirty="0">
                <a:effectLst/>
                <a:latin typeface="Helvetica" pitchFamily="2" charset="0"/>
              </a:rPr>
              <a:t> by </a:t>
            </a:r>
            <a:r>
              <a:rPr lang="fr-FR" i="1" dirty="0" err="1">
                <a:effectLst/>
                <a:latin typeface="Helvetica" pitchFamily="2" charset="0"/>
              </a:rPr>
              <a:t>SoftMax</a:t>
            </a:r>
            <a:r>
              <a:rPr lang="fr-FR" i="1" dirty="0">
                <a:effectLst/>
                <a:latin typeface="Helvetica" pitchFamily="2" charset="0"/>
              </a:rPr>
              <a:t> classifier for action recognition. </a:t>
            </a:r>
            <a:r>
              <a:rPr lang="fr-FR" i="1" dirty="0" err="1">
                <a:effectLst/>
                <a:latin typeface="Helvetica" pitchFamily="2" charset="0"/>
              </a:rPr>
              <a:t>Experimental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results</a:t>
            </a:r>
            <a:r>
              <a:rPr lang="fr-FR" i="1" dirty="0">
                <a:effectLst/>
                <a:latin typeface="Helvetica" pitchFamily="2" charset="0"/>
              </a:rPr>
              <a:t> over benchmark </a:t>
            </a:r>
            <a:r>
              <a:rPr lang="fr-FR" i="1" dirty="0" err="1">
                <a:effectLst/>
                <a:latin typeface="Helvetica" pitchFamily="2" charset="0"/>
              </a:rPr>
              <a:t>datasets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compared</a:t>
            </a:r>
            <a:r>
              <a:rPr lang="fr-FR" i="1" dirty="0">
                <a:effectLst/>
                <a:latin typeface="Helvetica" pitchFamily="2" charset="0"/>
              </a:rPr>
              <a:t> to state-of-the-art report an </a:t>
            </a:r>
            <a:r>
              <a:rPr lang="fr-FR" i="1" dirty="0" err="1">
                <a:effectLst/>
                <a:latin typeface="Helvetica" pitchFamily="2" charset="0"/>
              </a:rPr>
              <a:t>increase</a:t>
            </a:r>
            <a:r>
              <a:rPr lang="fr-FR" i="1" dirty="0">
                <a:effectLst/>
                <a:latin typeface="Helvetica" pitchFamily="2" charset="0"/>
              </a:rPr>
              <a:t> of 3% and 2% on </a:t>
            </a:r>
            <a:r>
              <a:rPr lang="fr-FR" i="1" dirty="0" err="1">
                <a:effectLst/>
                <a:latin typeface="Helvetica" pitchFamily="2" charset="0"/>
              </a:rPr>
              <a:t>northwestern</a:t>
            </a:r>
            <a:r>
              <a:rPr lang="fr-FR" i="1" dirty="0">
                <a:effectLst/>
                <a:latin typeface="Helvetica" pitchFamily="2" charset="0"/>
              </a:rPr>
              <a:t>-UCLA and MCAD </a:t>
            </a:r>
            <a:r>
              <a:rPr lang="fr-FR" i="1" dirty="0" err="1">
                <a:effectLst/>
                <a:latin typeface="Helvetica" pitchFamily="2" charset="0"/>
              </a:rPr>
              <a:t>datasets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respectively</a:t>
            </a:r>
            <a:r>
              <a:rPr lang="fr-FR" i="1" dirty="0">
                <a:effectLst/>
                <a:latin typeface="Helvetica" pitchFamily="2" charset="0"/>
              </a:rPr>
              <a:t>.</a:t>
            </a:r>
          </a:p>
          <a:p>
            <a:endParaRPr lang="fr-FR" i="1" dirty="0">
              <a:effectLst/>
              <a:latin typeface="Helvetica" pitchFamily="2" charset="0"/>
            </a:endParaRPr>
          </a:p>
          <a:p>
            <a:r>
              <a:rPr lang="fr-FR" i="1" dirty="0">
                <a:effectLst/>
                <a:latin typeface="Helvetica" pitchFamily="2" charset="0"/>
              </a:rPr>
              <a:t>Self-</a:t>
            </a:r>
            <a:r>
              <a:rPr lang="fr-FR" i="1" dirty="0" err="1">
                <a:effectLst/>
                <a:latin typeface="Helvetica" pitchFamily="2" charset="0"/>
              </a:rPr>
              <a:t>supervised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Learning:Generative</a:t>
            </a:r>
            <a:r>
              <a:rPr lang="fr-FR" i="1" dirty="0">
                <a:effectLst/>
                <a:latin typeface="Helvetica" pitchFamily="2" charset="0"/>
              </a:rPr>
              <a:t> </a:t>
            </a:r>
            <a:r>
              <a:rPr lang="fr-FR" i="1" dirty="0" err="1">
                <a:effectLst/>
                <a:latin typeface="Helvetica" pitchFamily="2" charset="0"/>
              </a:rPr>
              <a:t>orContrastive</a:t>
            </a:r>
            <a:r>
              <a:rPr lang="fr-FR" i="0" dirty="0">
                <a:effectLst/>
                <a:latin typeface="Helvetica" pitchFamily="2" charset="0"/>
              </a:rPr>
              <a:t>, </a:t>
            </a:r>
            <a:r>
              <a:rPr lang="fr-FR" i="1" dirty="0">
                <a:effectLst/>
                <a:latin typeface="Helvetica" pitchFamily="2" charset="0"/>
              </a:rPr>
              <a:t>Xiao Liu, </a:t>
            </a:r>
            <a:r>
              <a:rPr lang="fr-FR" i="1" dirty="0" err="1">
                <a:effectLst/>
                <a:latin typeface="Helvetica" pitchFamily="2" charset="0"/>
              </a:rPr>
              <a:t>Fanjin</a:t>
            </a:r>
            <a:r>
              <a:rPr lang="fr-FR" i="1" dirty="0">
                <a:effectLst/>
                <a:latin typeface="Helvetica" pitchFamily="2" charset="0"/>
              </a:rPr>
              <a:t> Zhang, </a:t>
            </a:r>
            <a:r>
              <a:rPr lang="fr-FR" i="1" dirty="0" err="1">
                <a:effectLst/>
                <a:latin typeface="Helvetica" pitchFamily="2" charset="0"/>
              </a:rPr>
              <a:t>Zhenyu</a:t>
            </a:r>
            <a:r>
              <a:rPr lang="fr-FR" i="1" dirty="0">
                <a:effectLst/>
                <a:latin typeface="Helvetica" pitchFamily="2" charset="0"/>
              </a:rPr>
              <a:t> Hou, Li </a:t>
            </a:r>
            <a:r>
              <a:rPr lang="fr-FR" i="1" dirty="0" err="1">
                <a:effectLst/>
                <a:latin typeface="Helvetica" pitchFamily="2" charset="0"/>
              </a:rPr>
              <a:t>Mian</a:t>
            </a:r>
            <a:r>
              <a:rPr lang="fr-FR" i="1" dirty="0">
                <a:effectLst/>
                <a:latin typeface="Helvetica" pitchFamily="2" charset="0"/>
              </a:rPr>
              <a:t>, </a:t>
            </a:r>
            <a:r>
              <a:rPr lang="fr-FR" i="1" dirty="0" err="1">
                <a:effectLst/>
                <a:latin typeface="Helvetica" pitchFamily="2" charset="0"/>
              </a:rPr>
              <a:t>Zhaoyu</a:t>
            </a:r>
            <a:r>
              <a:rPr lang="fr-FR" i="1" dirty="0">
                <a:effectLst/>
                <a:latin typeface="Helvetica" pitchFamily="2" charset="0"/>
              </a:rPr>
              <a:t> Wang, Jing Zhang, Jie Tang(2021)</a:t>
            </a:r>
            <a:endParaRPr lang="fr-FR" dirty="0">
              <a:effectLst/>
              <a:latin typeface="Helvetica" pitchFamily="2" charset="0"/>
            </a:endParaRPr>
          </a:p>
          <a:p>
            <a:endParaRPr lang="fr-FR" dirty="0"/>
          </a:p>
          <a:p>
            <a:r>
              <a:rPr lang="fr-FR" sz="1200" dirty="0">
                <a:effectLst/>
                <a:latin typeface="Helvetica Neue" panose="02000503000000020004" pitchFamily="2" charset="0"/>
              </a:rPr>
              <a:t>TCLR: Temporal Contrastive Learning for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Video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Representation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Ishan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Dave,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Rohit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Gupta,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Mamshad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Nayeem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Rizve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, Mubarak Shah Center for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Research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in Computer Vision,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University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of Central Florida, Orlando, USA (</a:t>
            </a:r>
            <a:r>
              <a:rPr lang="fr-FR" sz="12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3"/>
              </a:rPr>
              <a:t>https://arxiv.org/pdf/2101.07974.pdf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)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other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(Contrastive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Multiview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Coding : </a:t>
            </a:r>
            <a:r>
              <a:rPr lang="fr-FR" sz="12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4"/>
              </a:rPr>
              <a:t>https://arxiv.org/pdf/1906.05849.pdf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)</a:t>
            </a:r>
            <a:br>
              <a:rPr lang="fr-FR" sz="1200" dirty="0">
                <a:effectLst/>
                <a:latin typeface="Helvetica Neue" panose="02000503000000020004" pitchFamily="2" charset="0"/>
              </a:rPr>
            </a:br>
            <a:endParaRPr lang="fr-FR" sz="1200" dirty="0">
              <a:effectLst/>
              <a:latin typeface="Helvetica Neue" panose="02000503000000020004" pitchFamily="2" charset="0"/>
            </a:endParaRPr>
          </a:p>
          <a:p>
            <a:r>
              <a:rPr lang="fr-FR" sz="1200" dirty="0" err="1">
                <a:effectLst/>
                <a:latin typeface="Helvetica Neue" panose="02000503000000020004" pitchFamily="2" charset="0"/>
              </a:rPr>
              <a:t>Adversarial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correlated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autoencoder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for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unsupervised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multi-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view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representation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learning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Xu Wang,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Dezhong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Peng , Peng Hu, </a:t>
            </a:r>
            <a:r>
              <a:rPr lang="fr-FR" sz="1200" dirty="0" err="1">
                <a:effectLst/>
                <a:latin typeface="Helvetica Neue" panose="02000503000000020004" pitchFamily="2" charset="0"/>
              </a:rPr>
              <a:t>Yongsheng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 Sang (</a:t>
            </a:r>
            <a:r>
              <a:rPr lang="fr-FR" sz="12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5"/>
              </a:rPr>
              <a:t>https://sci-hub.ru/10.1016/j.knosys.2019.01.017</a:t>
            </a:r>
            <a:r>
              <a:rPr lang="fr-FR" sz="1200" dirty="0">
                <a:effectLst/>
                <a:latin typeface="Helvetica Neue" panose="02000503000000020004" pitchFamily="2" charset="0"/>
              </a:rPr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522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961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the </a:t>
            </a:r>
            <a:r>
              <a:rPr lang="fr-FR" dirty="0" err="1"/>
              <a:t>forefront</a:t>
            </a:r>
            <a:r>
              <a:rPr lang="fr-FR" dirty="0"/>
              <a:t> of violence </a:t>
            </a:r>
            <a:r>
              <a:rPr lang="fr-FR" dirty="0" err="1"/>
              <a:t>detection</a:t>
            </a:r>
            <a:r>
              <a:rPr lang="fr-FR" dirty="0"/>
              <a:t>, the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novel</a:t>
            </a:r>
            <a:r>
              <a:rPr lang="fr-FR" dirty="0"/>
              <a:t> end-to-end </a:t>
            </a:r>
            <a:r>
              <a:rPr lang="fr-FR" dirty="0" err="1"/>
              <a:t>framework</a:t>
            </a:r>
            <a:r>
              <a:rPr lang="fr-FR" dirty="0"/>
              <a:t> has </a:t>
            </a:r>
            <a:r>
              <a:rPr lang="fr-FR" dirty="0" err="1"/>
              <a:t>incorporated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vision </a:t>
            </a:r>
            <a:r>
              <a:rPr lang="fr-FR" dirty="0" err="1"/>
              <a:t>transformers</a:t>
            </a:r>
            <a:r>
              <a:rPr lang="fr-FR" dirty="0"/>
              <a:t> (</a:t>
            </a:r>
            <a:r>
              <a:rPr lang="fr-FR" dirty="0" err="1"/>
              <a:t>ViViT</a:t>
            </a:r>
            <a:r>
              <a:rPr lang="fr-FR" dirty="0"/>
              <a:t>) for efficient violent state estimation in </a:t>
            </a:r>
            <a:r>
              <a:rPr lang="fr-FR" dirty="0" err="1"/>
              <a:t>video</a:t>
            </a:r>
            <a:r>
              <a:rPr lang="fr-FR" dirty="0"/>
              <a:t> clips. </a:t>
            </a:r>
            <a:r>
              <a:rPr lang="fr-FR" dirty="0" err="1"/>
              <a:t>Firstly</a:t>
            </a:r>
            <a:r>
              <a:rPr lang="fr-FR" dirty="0"/>
              <a:t>, the </a:t>
            </a:r>
            <a:r>
              <a:rPr lang="fr-FR" dirty="0" err="1"/>
              <a:t>video</a:t>
            </a:r>
            <a:r>
              <a:rPr lang="fr-FR" dirty="0"/>
              <a:t> clips are </a:t>
            </a:r>
            <a:r>
              <a:rPr lang="fr-FR" dirty="0" err="1"/>
              <a:t>casted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frames and </a:t>
            </a:r>
            <a:r>
              <a:rPr lang="fr-FR" dirty="0" err="1"/>
              <a:t>then</a:t>
            </a:r>
            <a:r>
              <a:rPr lang="fr-FR" dirty="0"/>
              <a:t>, </a:t>
            </a:r>
            <a:r>
              <a:rPr lang="fr-FR" dirty="0" err="1"/>
              <a:t>various</a:t>
            </a:r>
            <a:r>
              <a:rPr lang="fr-FR" dirty="0"/>
              <a:t> image augmentation techniques are </a:t>
            </a:r>
            <a:r>
              <a:rPr lang="fr-FR" dirty="0" err="1"/>
              <a:t>applied</a:t>
            </a:r>
            <a:r>
              <a:rPr lang="fr-FR" dirty="0"/>
              <a:t> on the </a:t>
            </a:r>
            <a:r>
              <a:rPr lang="fr-FR" dirty="0" err="1"/>
              <a:t>processed</a:t>
            </a:r>
            <a:r>
              <a:rPr lang="fr-FR" dirty="0"/>
              <a:t> frames. The </a:t>
            </a:r>
            <a:r>
              <a:rPr lang="fr-FR" dirty="0" err="1"/>
              <a:t>retrieved</a:t>
            </a:r>
            <a:r>
              <a:rPr lang="fr-FR" dirty="0"/>
              <a:t> frames are </a:t>
            </a:r>
            <a:r>
              <a:rPr lang="fr-FR" dirty="0" err="1"/>
              <a:t>passed</a:t>
            </a:r>
            <a:r>
              <a:rPr lang="fr-FR" dirty="0"/>
              <a:t> on </a:t>
            </a:r>
            <a:r>
              <a:rPr lang="fr-FR" dirty="0" err="1"/>
              <a:t>through</a:t>
            </a:r>
            <a:r>
              <a:rPr lang="fr-FR" dirty="0"/>
              <a:t> a </a:t>
            </a:r>
            <a:r>
              <a:rPr lang="fr-FR" dirty="0" err="1"/>
              <a:t>ViViT</a:t>
            </a:r>
            <a:r>
              <a:rPr lang="fr-FR" dirty="0"/>
              <a:t> architecture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patterns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spatio-temporal</a:t>
            </a:r>
            <a:r>
              <a:rPr lang="fr-FR" dirty="0"/>
              <a:t> information of the clips </a:t>
            </a:r>
            <a:r>
              <a:rPr lang="fr-FR" dirty="0" err="1"/>
              <a:t>using</a:t>
            </a:r>
            <a:r>
              <a:rPr lang="fr-FR" dirty="0"/>
              <a:t> the transformer encoder.</a:t>
            </a:r>
          </a:p>
          <a:p>
            <a:endParaRPr lang="fr-FR" dirty="0"/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L. Zhou, "End-to-End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Violence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Transformer," </a:t>
            </a:r>
            <a:r>
              <a:rPr lang="fr-FR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2022 5th International </a:t>
            </a:r>
            <a:r>
              <a:rPr lang="fr-FR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Conference</a:t>
            </a:r>
            <a:r>
              <a:rPr lang="fr-FR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on Pattern Recognition and </a:t>
            </a:r>
            <a:r>
              <a:rPr lang="fr-FR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Artificial</a:t>
            </a:r>
            <a:r>
              <a:rPr lang="fr-FR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Intelligence (PRAI)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Chengdu, China, 2022, pp. 880-884,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10.1109/PRAI55851.2022.9904115.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Human action recognition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widely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investigated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field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 computer vision. Violence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automatic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subset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of action recognition,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deserves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special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attention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because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wide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applicability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unmanned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security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monitoring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paper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presents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 end-to-end model,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introduces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Transformer for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pose estimation and 3d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neural network to capture motion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present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 spatial-temporal dimension.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train a 3d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neural network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learn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spatial-temporal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keypoint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sequences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are the outputs of Transformer block. Our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proposed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model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achieves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of 89% on the test set of large-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scale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RWF-2000,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obtains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of 93% on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our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own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school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violent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Our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experiment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shows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transformer-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approach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can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violence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fr-F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Two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-Stage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Spatio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 Temporal Vision Transformer for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of Violent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Scenes</a:t>
            </a:r>
            <a:endParaRPr lang="fr-F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fr-F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Survey :  </a:t>
            </a:r>
            <a:r>
              <a:rPr lang="fr-FR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Vision Transformers for Action Recognition: A Survey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Anwaar</a:t>
            </a:r>
            <a:r>
              <a:rPr lang="fr-FR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Ulhaq</a:t>
            </a:r>
            <a:r>
              <a:rPr lang="fr-FR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Naveed</a:t>
            </a:r>
            <a:r>
              <a:rPr lang="fr-FR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Akhtar</a:t>
            </a:r>
            <a:r>
              <a:rPr lang="fr-FR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Ganna</a:t>
            </a:r>
            <a:r>
              <a:rPr lang="fr-FR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Pogrebna</a:t>
            </a:r>
            <a:r>
              <a:rPr lang="fr-FR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Ajmal</a:t>
            </a:r>
            <a:r>
              <a:rPr lang="fr-FR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Mian</a:t>
            </a:r>
            <a:br>
              <a:rPr lang="fr-FR" dirty="0"/>
            </a:br>
            <a:endParaRPr lang="fr-F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fr-F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BEVT: BERT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Pretraining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Transformers Rui Wang,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Dongdong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Chen,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Zuxuan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Wu,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Yinpeng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Chen,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Xiyang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Dai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Mengchen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Liu, Yu-Gang Jiang,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Luowei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Zhou, Lu Yuan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arxiv.org</a:t>
            </a:r>
            <a:r>
              <a:rPr lang="fr-F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/abs/2112.01529</a:t>
            </a:r>
          </a:p>
          <a:p>
            <a:endParaRPr lang="fr-F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fr-FR" dirty="0"/>
              <a:t>Self-Training Multi-</a:t>
            </a:r>
            <a:r>
              <a:rPr lang="fr-FR" dirty="0" err="1"/>
              <a:t>Sequence</a:t>
            </a:r>
            <a:r>
              <a:rPr lang="fr-FR" dirty="0"/>
              <a:t> Learning </a:t>
            </a:r>
            <a:r>
              <a:rPr lang="fr-FR" dirty="0" err="1"/>
              <a:t>with</a:t>
            </a:r>
            <a:r>
              <a:rPr lang="fr-FR" dirty="0"/>
              <a:t> Transformer for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Shuo</a:t>
            </a:r>
            <a:r>
              <a:rPr lang="fr-FR" dirty="0"/>
              <a:t> Li, Fang Liu∗ , </a:t>
            </a:r>
            <a:r>
              <a:rPr lang="fr-FR" dirty="0" err="1"/>
              <a:t>Licheng</a:t>
            </a:r>
            <a:r>
              <a:rPr lang="fr-FR" dirty="0"/>
              <a:t> </a:t>
            </a:r>
            <a:r>
              <a:rPr lang="fr-FR" dirty="0" err="1"/>
              <a:t>Jiao</a:t>
            </a:r>
            <a:endParaRPr lang="fr-F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fr-F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17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Distributed</a:t>
            </a:r>
          </a:p>
          <a:p>
            <a:r>
              <a:rPr lang="fr-FR" dirty="0" err="1"/>
              <a:t>link</a:t>
            </a:r>
            <a:r>
              <a:rPr lang="fr-FR" dirty="0"/>
              <a:t> high - </a:t>
            </a:r>
            <a:r>
              <a:rPr lang="fr-FR" dirty="0" err="1"/>
              <a:t>low</a:t>
            </a:r>
            <a:endParaRPr lang="fr-FR" dirty="0"/>
          </a:p>
          <a:p>
            <a:r>
              <a:rPr lang="fr-FR" dirty="0" err="1"/>
              <a:t>Realtime</a:t>
            </a:r>
            <a:r>
              <a:rPr lang="fr-FR" dirty="0"/>
              <a:t> </a:t>
            </a:r>
            <a:r>
              <a:rPr lang="fr-FR"/>
              <a:t>- minimise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3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Normally</a:t>
            </a:r>
            <a:r>
              <a:rPr lang="fr-FR" dirty="0"/>
              <a:t> the journal or conf </a:t>
            </a:r>
            <a:r>
              <a:rPr lang="fr-FR" dirty="0" err="1"/>
              <a:t>is</a:t>
            </a:r>
            <a:r>
              <a:rPr lang="fr-FR" dirty="0"/>
              <a:t> IEE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332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Also</a:t>
            </a:r>
            <a:r>
              <a:rPr lang="fr-FR" dirty="0"/>
              <a:t> mention :</a:t>
            </a:r>
          </a:p>
          <a:p>
            <a:endParaRPr lang="fr-FR" dirty="0"/>
          </a:p>
          <a:p>
            <a:r>
              <a:rPr lang="fr-FR" dirty="0"/>
              <a:t>or</a:t>
            </a:r>
          </a:p>
          <a:p>
            <a:endParaRPr lang="fr-FR" dirty="0"/>
          </a:p>
          <a:p>
            <a:pPr algn="l"/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One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approach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anticipatory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action recognition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use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GNNs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model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spatiotemporal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relationships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data. One type of GNN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task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spatiotemporal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graph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convolutional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network (ST-GCN),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extract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classify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actions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ST-GCN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able to process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both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spatial and temporal information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learn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temporal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frames.</a:t>
            </a:r>
          </a:p>
          <a:p>
            <a:pPr algn="l"/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Another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approach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use graph transformer networks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GTNs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are a type of transformer-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understanding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GTNs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extract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classify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actions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model the temporal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frames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predict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future actions.</a:t>
            </a:r>
          </a:p>
          <a:p>
            <a:pPr algn="l"/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Additionally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paper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covers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use of graph attention networks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GATs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anticipatory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action recognition.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GATs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are a type of GNN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model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relationships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objects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and how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change over time. 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predict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future actions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taking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into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account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interactions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relationships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objects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scene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900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Also</a:t>
            </a:r>
            <a:r>
              <a:rPr lang="fr-FR" dirty="0"/>
              <a:t> mention :</a:t>
            </a:r>
          </a:p>
          <a:p>
            <a:endParaRPr lang="fr-FR" dirty="0"/>
          </a:p>
          <a:p>
            <a:r>
              <a:rPr lang="fr-FR" dirty="0"/>
              <a:t>or</a:t>
            </a:r>
          </a:p>
          <a:p>
            <a:endParaRPr lang="fr-FR" dirty="0"/>
          </a:p>
          <a:p>
            <a:pPr algn="l"/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One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approach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anticipatory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action recognition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use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GNNs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model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spatiotemporal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relationships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data. One type of GNN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task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spatiotemporal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graph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convolutional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network (ST-GCN),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extract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classify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actions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ST-GCN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able to process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both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spatial and temporal information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learn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temporal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frames.</a:t>
            </a:r>
          </a:p>
          <a:p>
            <a:pPr algn="l"/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Another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approach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use graph transformer networks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GTNs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are a type of transformer-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based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models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understanding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GTNs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extract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from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classify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actions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model the temporal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dependencies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frames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data,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predict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future actions.</a:t>
            </a:r>
          </a:p>
          <a:p>
            <a:pPr algn="l"/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Additionally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paper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covers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use of graph attention networks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GATs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anticipatory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action recognition.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GATs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are a type of GNN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model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relationships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objects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and how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change over time. 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allows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predict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future actions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taking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into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account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interactions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relationships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between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objects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scene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345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Recognising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actions in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video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challenging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task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in real-world. Dense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trajectory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(DT)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offers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accurate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recording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of motions over time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rich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dynamic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information.</a:t>
            </a:r>
            <a:endParaRPr lang="fr-FR" i="1" dirty="0">
              <a:effectLst/>
              <a:latin typeface="Helvetica" pitchFamily="2" charset="0"/>
            </a:endParaRP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take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advantage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semantical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meaningful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and “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handcrafted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”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video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features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through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feature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engineering,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study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integrates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discrete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wavelet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transform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(DWT) technique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into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the DT model for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gaining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more descriptive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action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features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Through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exploring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pre-trained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dual-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stream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CNN-RNN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learned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features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can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be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integrated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with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handcrafted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ones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satisfy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stringent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analytical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requirements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within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the spatial-temporal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domain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 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hybrid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feature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framework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generates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efficient Fisher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Vectors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through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novel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Bag of Temporal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Features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scheme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capable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encoding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video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events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whilst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speeding</a:t>
            </a:r>
            <a:r>
              <a:rPr lang="fr-F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up action recognition for real-world applications.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Ev</a:t>
            </a:r>
            <a:endParaRPr lang="fr-FR" dirty="0">
              <a:effectLst/>
              <a:latin typeface="Helvetica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277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Reinforcement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learning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(RL)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gaining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foothold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artificial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intelligence-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based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research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academia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. More and more applications are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coming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to fore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where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RL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being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applied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in a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novel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successful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manner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. As the areas of application are diverse, one important area of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industrial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research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significance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having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 high scope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machine vision. In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survey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paper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, the basics of RL are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discussed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first in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order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give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reader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an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overview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of the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technology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Subsequently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, the important,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novel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upcoming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state-of-the-art applications are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discussed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in the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field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of RL. The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research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areas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discussed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include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image segmentation,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object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detection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object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tracking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robotic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vision,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autonomous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driving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and image classification/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retrieval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Various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state-of-the-art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works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discussed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and an impression of the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potential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and impact of RL in the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field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of machine vision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built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r>
              <a:rPr lang="fr-FR" dirty="0"/>
              <a:t>The key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a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the optimal </a:t>
            </a:r>
            <a:r>
              <a:rPr lang="fr-FR" dirty="0" err="1"/>
              <a:t>policy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on top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invariant </a:t>
            </a:r>
            <a:r>
              <a:rPr lang="fr-FR" dirty="0" err="1"/>
              <a:t>across</a:t>
            </a:r>
            <a:r>
              <a:rPr lang="fr-FR" dirty="0"/>
              <a:t> training </a:t>
            </a:r>
            <a:r>
              <a:rPr lang="fr-FR" dirty="0" err="1"/>
              <a:t>domains</a:t>
            </a:r>
            <a:r>
              <a:rPr lang="fr-FR" dirty="0"/>
              <a:t>. </a:t>
            </a:r>
            <a:r>
              <a:rPr lang="fr-FR" dirty="0" err="1"/>
              <a:t>Effectively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attempts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and exploit the causes of </a:t>
            </a:r>
            <a:r>
              <a:rPr lang="fr-FR" dirty="0" err="1"/>
              <a:t>successful</a:t>
            </a:r>
            <a:r>
              <a:rPr lang="fr-FR" dirty="0"/>
              <a:t> actions</a:t>
            </a:r>
          </a:p>
          <a:p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A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Suvey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on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Edge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Intelligent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Video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Surveillance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with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Deep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Reinforcement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Learning
Yan Li</a:t>
            </a:r>
          </a:p>
          <a:p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Video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violence recognition and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localization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using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 semi-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supervised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hard attention model
Hamid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Mohammadi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, Ehsan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Nazerfard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
Expert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Systems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with</a:t>
            </a:r>
            <a:r>
              <a:rPr lang="fr-FR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Applications 212, 118791, 2023</a:t>
            </a:r>
          </a:p>
          <a:p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952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presented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 are </a:t>
            </a:r>
            <a:r>
              <a:rPr lang="fr-FR" dirty="0" err="1"/>
              <a:t>originally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other</a:t>
            </a:r>
            <a:r>
              <a:rPr lang="fr-FR" dirty="0"/>
              <a:t> areas </a:t>
            </a:r>
            <a:r>
              <a:rPr lang="fr-FR" dirty="0" err="1"/>
              <a:t>than</a:t>
            </a:r>
            <a:r>
              <a:rPr lang="fr-FR" dirty="0"/>
              <a:t> time </a:t>
            </a:r>
            <a:r>
              <a:rPr lang="fr-FR" dirty="0" err="1"/>
              <a:t>series</a:t>
            </a:r>
            <a:r>
              <a:rPr lang="fr-FR" dirty="0"/>
              <a:t>. The back-propagation </a:t>
            </a:r>
            <a:r>
              <a:rPr lang="fr-FR" dirty="0" err="1"/>
              <a:t>based</a:t>
            </a:r>
            <a:r>
              <a:rPr lang="fr-FR" dirty="0"/>
              <a:t> (Section III-A1) and perturbation-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(Section III-A2) </a:t>
            </a:r>
            <a:r>
              <a:rPr lang="fr-FR" dirty="0" err="1"/>
              <a:t>were</a:t>
            </a:r>
            <a:r>
              <a:rPr lang="fr-FR" dirty="0"/>
              <a:t> first </a:t>
            </a:r>
            <a:r>
              <a:rPr lang="fr-FR" dirty="0" err="1"/>
              <a:t>designed</a:t>
            </a:r>
            <a:r>
              <a:rPr lang="fr-FR" dirty="0"/>
              <a:t> for the computer vision </a:t>
            </a:r>
            <a:r>
              <a:rPr lang="fr-FR" dirty="0" err="1"/>
              <a:t>field</a:t>
            </a:r>
            <a:r>
              <a:rPr lang="fr-FR" dirty="0"/>
              <a:t>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the time </a:t>
            </a:r>
            <a:r>
              <a:rPr lang="fr-FR" dirty="0" err="1"/>
              <a:t>series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. To the best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explainable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on </a:t>
            </a:r>
            <a:r>
              <a:rPr lang="fr-FR" dirty="0" err="1"/>
              <a:t>CNNs</a:t>
            </a:r>
            <a:r>
              <a:rPr lang="fr-FR" dirty="0"/>
              <a:t> </a:t>
            </a:r>
            <a:r>
              <a:rPr lang="fr-FR" dirty="0" err="1"/>
              <a:t>specifically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for time </a:t>
            </a:r>
            <a:r>
              <a:rPr lang="fr-FR" dirty="0" err="1"/>
              <a:t>series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. There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specificities</a:t>
            </a:r>
            <a:r>
              <a:rPr lang="fr-FR" dirty="0"/>
              <a:t> in time </a:t>
            </a:r>
            <a:r>
              <a:rPr lang="fr-FR" dirty="0" err="1"/>
              <a:t>series</a:t>
            </a:r>
            <a:r>
              <a:rPr lang="fr-FR" dirty="0"/>
              <a:t> data </a:t>
            </a:r>
            <a:r>
              <a:rPr lang="fr-FR" dirty="0" err="1"/>
              <a:t>that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exploited</a:t>
            </a:r>
            <a:r>
              <a:rPr lang="fr-FR" dirty="0"/>
              <a:t> to design </a:t>
            </a:r>
            <a:r>
              <a:rPr lang="fr-FR" dirty="0" err="1"/>
              <a:t>explainable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to </a:t>
            </a:r>
            <a:r>
              <a:rPr lang="fr-FR" dirty="0" err="1"/>
              <a:t>CNNs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uniquely</a:t>
            </a:r>
            <a:r>
              <a:rPr lang="fr-FR" dirty="0"/>
              <a:t> </a:t>
            </a:r>
            <a:r>
              <a:rPr lang="fr-FR" dirty="0" err="1"/>
              <a:t>adapted</a:t>
            </a:r>
            <a:r>
              <a:rPr lang="fr-FR" dirty="0"/>
              <a:t> to the time </a:t>
            </a:r>
            <a:r>
              <a:rPr lang="fr-FR" dirty="0" err="1"/>
              <a:t>series</a:t>
            </a:r>
            <a:r>
              <a:rPr lang="fr-FR" dirty="0"/>
              <a:t> </a:t>
            </a:r>
            <a:r>
              <a:rPr lang="fr-FR" dirty="0" err="1"/>
              <a:t>field</a:t>
            </a:r>
            <a:endParaRPr lang="fr-FR" dirty="0"/>
          </a:p>
          <a:p>
            <a:endParaRPr lang="fr-FR" dirty="0"/>
          </a:p>
          <a:p>
            <a:r>
              <a:rPr lang="fr-FR" dirty="0"/>
              <a:t>Most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presented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 </a:t>
            </a:r>
            <a:r>
              <a:rPr lang="fr-FR" dirty="0" err="1"/>
              <a:t>indicate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of the input data </a:t>
            </a:r>
            <a:r>
              <a:rPr lang="fr-FR" dirty="0" err="1"/>
              <a:t>get</a:t>
            </a:r>
            <a:r>
              <a:rPr lang="fr-FR" dirty="0"/>
              <a:t> attention </a:t>
            </a:r>
            <a:r>
              <a:rPr lang="fr-FR" dirty="0" err="1"/>
              <a:t>from</a:t>
            </a:r>
            <a:r>
              <a:rPr lang="fr-FR" dirty="0"/>
              <a:t> the model </a:t>
            </a:r>
            <a:r>
              <a:rPr lang="fr-FR" dirty="0" err="1"/>
              <a:t>while</a:t>
            </a:r>
            <a:r>
              <a:rPr lang="fr-FR" dirty="0"/>
              <a:t> classification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performed</a:t>
            </a:r>
            <a:r>
              <a:rPr lang="fr-FR" dirty="0"/>
              <a:t>. </a:t>
            </a:r>
            <a:r>
              <a:rPr lang="fr-FR" dirty="0" err="1"/>
              <a:t>They</a:t>
            </a:r>
            <a:r>
              <a:rPr lang="fr-FR" dirty="0"/>
              <a:t> do not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confidence in the model, </a:t>
            </a:r>
            <a:r>
              <a:rPr lang="fr-FR" dirty="0" err="1"/>
              <a:t>neither</a:t>
            </a:r>
            <a:r>
              <a:rPr lang="fr-FR" dirty="0"/>
              <a:t> </a:t>
            </a:r>
            <a:r>
              <a:rPr lang="fr-FR" dirty="0" err="1"/>
              <a:t>mitigates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vulnerabilities</a:t>
            </a:r>
            <a:r>
              <a:rPr lang="fr-FR" dirty="0"/>
              <a:t>.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one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explanations</a:t>
            </a:r>
            <a:r>
              <a:rPr lang="fr-FR" dirty="0"/>
              <a:t> and </a:t>
            </a:r>
            <a:r>
              <a:rPr lang="fr-FR" dirty="0" err="1"/>
              <a:t>increase</a:t>
            </a:r>
            <a:r>
              <a:rPr lang="fr-FR" dirty="0"/>
              <a:t> the trust in the system. Indeed, a user or a </a:t>
            </a:r>
            <a:r>
              <a:rPr lang="fr-FR" dirty="0" err="1"/>
              <a:t>developer</a:t>
            </a:r>
            <a:r>
              <a:rPr lang="fr-FR" dirty="0"/>
              <a:t> can </a:t>
            </a:r>
            <a:r>
              <a:rPr lang="fr-FR" dirty="0" err="1"/>
              <a:t>rely</a:t>
            </a:r>
            <a:r>
              <a:rPr lang="fr-FR" dirty="0"/>
              <a:t> more on the system if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knows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model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attention to the relevant parts of the input for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. </a:t>
            </a:r>
            <a:r>
              <a:rPr lang="fr-FR" dirty="0" err="1"/>
              <a:t>However</a:t>
            </a:r>
            <a:r>
              <a:rPr lang="fr-FR" dirty="0"/>
              <a:t>, the trust </a:t>
            </a:r>
            <a:r>
              <a:rPr lang="fr-FR" dirty="0" err="1"/>
              <a:t>brought</a:t>
            </a:r>
            <a:r>
              <a:rPr lang="fr-FR" dirty="0"/>
              <a:t> by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questioned</a:t>
            </a:r>
            <a:r>
              <a:rPr lang="fr-FR" dirty="0"/>
              <a:t> by the </a:t>
            </a:r>
            <a:r>
              <a:rPr lang="fr-FR" dirty="0" err="1"/>
              <a:t>unintuitive</a:t>
            </a:r>
            <a:r>
              <a:rPr lang="fr-FR" dirty="0"/>
              <a:t> aspect of time </a:t>
            </a:r>
            <a:r>
              <a:rPr lang="fr-FR" dirty="0" err="1"/>
              <a:t>series</a:t>
            </a:r>
            <a:r>
              <a:rPr lang="fr-FR" dirty="0"/>
              <a:t>. For instance, </a:t>
            </a:r>
            <a:r>
              <a:rPr lang="fr-FR" dirty="0" err="1"/>
              <a:t>saliency</a:t>
            </a:r>
            <a:r>
              <a:rPr lang="fr-FR" dirty="0"/>
              <a:t> </a:t>
            </a:r>
            <a:r>
              <a:rPr lang="fr-FR" dirty="0" err="1"/>
              <a:t>maps</a:t>
            </a:r>
            <a:r>
              <a:rPr lang="fr-FR" dirty="0"/>
              <a:t> on images are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interpretable</a:t>
            </a:r>
            <a:r>
              <a:rPr lang="fr-FR" dirty="0"/>
              <a:t> as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content.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for time </a:t>
            </a:r>
            <a:r>
              <a:rPr lang="fr-FR" dirty="0" err="1"/>
              <a:t>series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expert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 </a:t>
            </a:r>
            <a:r>
              <a:rPr lang="fr-FR" dirty="0" err="1"/>
              <a:t>Some</a:t>
            </a:r>
            <a:r>
              <a:rPr lang="fr-FR" dirty="0"/>
              <a:t> data </a:t>
            </a:r>
            <a:r>
              <a:rPr lang="fr-FR" dirty="0" err="1"/>
              <a:t>mining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extract</a:t>
            </a:r>
            <a:r>
              <a:rPr lang="fr-FR" dirty="0"/>
              <a:t> the </a:t>
            </a:r>
            <a:r>
              <a:rPr lang="fr-FR" dirty="0" err="1"/>
              <a:t>underlying</a:t>
            </a:r>
            <a:r>
              <a:rPr lang="fr-FR" dirty="0"/>
              <a:t> content of time </a:t>
            </a:r>
            <a:r>
              <a:rPr lang="fr-FR" dirty="0" err="1"/>
              <a:t>series</a:t>
            </a:r>
            <a:r>
              <a:rPr lang="fr-FR" dirty="0"/>
              <a:t>. As </a:t>
            </a:r>
            <a:r>
              <a:rPr lang="fr-FR" dirty="0" err="1"/>
              <a:t>highlighted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use the insights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explainable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increase</a:t>
            </a:r>
            <a:r>
              <a:rPr lang="fr-FR" dirty="0"/>
              <a:t> the </a:t>
            </a:r>
            <a:r>
              <a:rPr lang="fr-FR" dirty="0" err="1"/>
              <a:t>epistemic</a:t>
            </a:r>
            <a:r>
              <a:rPr lang="fr-FR" dirty="0"/>
              <a:t> confidence in the model. </a:t>
            </a:r>
            <a:r>
              <a:rPr lang="fr-FR" dirty="0" err="1"/>
              <a:t>Obviously</a:t>
            </a:r>
            <a:r>
              <a:rPr lang="fr-FR" dirty="0"/>
              <a:t>, the </a:t>
            </a:r>
            <a:r>
              <a:rPr lang="fr-FR" dirty="0" err="1"/>
              <a:t>purpose</a:t>
            </a:r>
            <a:r>
              <a:rPr lang="fr-FR" dirty="0"/>
              <a:t> of XAI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information and </a:t>
            </a:r>
            <a:r>
              <a:rPr lang="fr-FR" dirty="0" err="1"/>
              <a:t>understanding</a:t>
            </a:r>
            <a:r>
              <a:rPr lang="fr-FR" dirty="0"/>
              <a:t> of the model, and </a:t>
            </a:r>
            <a:r>
              <a:rPr lang="fr-FR" dirty="0" err="1"/>
              <a:t>therefore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trust. </a:t>
            </a:r>
            <a:r>
              <a:rPr lang="fr-FR" dirty="0" err="1"/>
              <a:t>However</a:t>
            </a:r>
            <a:r>
              <a:rPr lang="fr-FR" dirty="0"/>
              <a:t>, the XAI </a:t>
            </a:r>
            <a:r>
              <a:rPr lang="fr-FR" dirty="0" err="1"/>
              <a:t>field</a:t>
            </a:r>
            <a:r>
              <a:rPr lang="fr-FR" dirty="0"/>
              <a:t> has more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facilitating</a:t>
            </a:r>
            <a:r>
              <a:rPr lang="fr-FR" dirty="0"/>
              <a:t> </a:t>
            </a:r>
            <a:r>
              <a:rPr lang="fr-FR" dirty="0" err="1"/>
              <a:t>trustworthiness</a:t>
            </a:r>
            <a:r>
              <a:rPr lang="fr-FR" dirty="0"/>
              <a:t>. </a:t>
            </a:r>
            <a:r>
              <a:rPr lang="fr-FR" dirty="0" err="1"/>
              <a:t>Explainability</a:t>
            </a:r>
            <a:r>
              <a:rPr lang="fr-FR" dirty="0"/>
              <a:t> has the </a:t>
            </a:r>
            <a:r>
              <a:rPr lang="fr-FR" dirty="0" err="1"/>
              <a:t>potential</a:t>
            </a:r>
            <a:r>
              <a:rPr lang="fr-FR" dirty="0"/>
              <a:t> to lead to new </a:t>
            </a:r>
            <a:r>
              <a:rPr lang="fr-FR" dirty="0" err="1"/>
              <a:t>metrics</a:t>
            </a:r>
            <a:r>
              <a:rPr lang="fr-FR" dirty="0"/>
              <a:t> and training practices </a:t>
            </a:r>
            <a:r>
              <a:rPr lang="fr-FR" dirty="0" err="1"/>
              <a:t>ensuring</a:t>
            </a:r>
            <a:r>
              <a:rPr lang="fr-FR" dirty="0"/>
              <a:t> the confidence and </a:t>
            </a:r>
            <a:r>
              <a:rPr lang="fr-FR" dirty="0" err="1"/>
              <a:t>robustness</a:t>
            </a:r>
            <a:r>
              <a:rPr lang="fr-FR" dirty="0"/>
              <a:t> of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and abstract </a:t>
            </a:r>
            <a:r>
              <a:rPr lang="fr-FR" dirty="0" err="1"/>
              <a:t>models</a:t>
            </a:r>
            <a:r>
              <a:rPr lang="fr-FR" dirty="0"/>
              <a:t>, </a:t>
            </a:r>
            <a:r>
              <a:rPr lang="fr-FR" dirty="0" err="1"/>
              <a:t>thanks</a:t>
            </a:r>
            <a:r>
              <a:rPr lang="fr-FR" dirty="0"/>
              <a:t> to the insights </a:t>
            </a:r>
            <a:r>
              <a:rPr lang="fr-FR" dirty="0" err="1"/>
              <a:t>explainable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can </a:t>
            </a:r>
            <a:r>
              <a:rPr lang="fr-FR" dirty="0" err="1"/>
              <a:t>provide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also</a:t>
            </a:r>
            <a:r>
              <a:rPr lang="fr-FR" dirty="0"/>
              <a:t> far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getting</a:t>
            </a:r>
            <a:r>
              <a:rPr lang="fr-FR" dirty="0"/>
              <a:t> an end-to-end XAI system, as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focus on the </a:t>
            </a:r>
            <a:r>
              <a:rPr lang="fr-FR" dirty="0" err="1"/>
              <a:t>technical</a:t>
            </a:r>
            <a:r>
              <a:rPr lang="fr-FR" dirty="0"/>
              <a:t> parts. XAI techniques do not </a:t>
            </a:r>
            <a:r>
              <a:rPr lang="fr-FR" dirty="0" err="1"/>
              <a:t>consider</a:t>
            </a:r>
            <a:r>
              <a:rPr lang="fr-FR" dirty="0"/>
              <a:t> interactions </a:t>
            </a:r>
            <a:r>
              <a:rPr lang="fr-FR" dirty="0" err="1"/>
              <a:t>with</a:t>
            </a:r>
            <a:r>
              <a:rPr lang="fr-FR" dirty="0"/>
              <a:t> the user or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necessary</a:t>
            </a:r>
            <a:r>
              <a:rPr lang="fr-FR" dirty="0"/>
              <a:t> for the AI system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trusted</a:t>
            </a:r>
            <a:r>
              <a:rPr lang="fr-FR" dirty="0"/>
              <a:t> and </a:t>
            </a:r>
            <a:r>
              <a:rPr lang="fr-FR" dirty="0" err="1"/>
              <a:t>used</a:t>
            </a:r>
            <a:r>
              <a:rPr lang="fr-FR" dirty="0"/>
              <a:t>. There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lack</a:t>
            </a:r>
            <a:r>
              <a:rPr lang="fr-FR" dirty="0"/>
              <a:t> of objective </a:t>
            </a:r>
            <a:r>
              <a:rPr lang="fr-FR" dirty="0" err="1"/>
              <a:t>tools</a:t>
            </a:r>
            <a:r>
              <a:rPr lang="fr-FR" dirty="0"/>
              <a:t> to </a:t>
            </a:r>
            <a:r>
              <a:rPr lang="fr-FR" dirty="0" err="1"/>
              <a:t>demonstrate</a:t>
            </a:r>
            <a:r>
              <a:rPr lang="fr-FR" dirty="0"/>
              <a:t> the </a:t>
            </a:r>
            <a:r>
              <a:rPr lang="fr-FR" dirty="0" err="1"/>
              <a:t>robustness</a:t>
            </a:r>
            <a:r>
              <a:rPr lang="fr-FR" dirty="0"/>
              <a:t> of AI </a:t>
            </a:r>
            <a:r>
              <a:rPr lang="fr-FR" dirty="0" err="1"/>
              <a:t>systems</a:t>
            </a:r>
            <a:r>
              <a:rPr lang="fr-FR" dirty="0"/>
              <a:t>. 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interactive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providing</a:t>
            </a:r>
            <a:r>
              <a:rPr lang="fr-FR" dirty="0"/>
              <a:t> </a:t>
            </a:r>
            <a:r>
              <a:rPr lang="fr-FR" dirty="0" err="1"/>
              <a:t>explanations</a:t>
            </a:r>
            <a:r>
              <a:rPr lang="fr-FR" dirty="0"/>
              <a:t> and feedback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empirically</a:t>
            </a:r>
            <a:r>
              <a:rPr lang="fr-FR" dirty="0"/>
              <a:t> and </a:t>
            </a:r>
            <a:r>
              <a:rPr lang="fr-FR" dirty="0" err="1"/>
              <a:t>subjectively</a:t>
            </a:r>
            <a:r>
              <a:rPr lang="fr-FR" dirty="0"/>
              <a:t> show the user and </a:t>
            </a:r>
            <a:r>
              <a:rPr lang="fr-FR" dirty="0" err="1"/>
              <a:t>decision</a:t>
            </a:r>
            <a:r>
              <a:rPr lang="fr-FR" dirty="0"/>
              <a:t> maker </a:t>
            </a:r>
            <a:r>
              <a:rPr lang="fr-FR" dirty="0" err="1"/>
              <a:t>that</a:t>
            </a:r>
            <a:r>
              <a:rPr lang="fr-FR" dirty="0"/>
              <a:t> the AI system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trusted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109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 err="1">
                <a:solidFill>
                  <a:srgbClr val="ECECF1"/>
                </a:solidFill>
                <a:effectLst/>
                <a:latin typeface="Söhne"/>
              </a:rPr>
              <a:t>anticipatory</a:t>
            </a:r>
            <a:r>
              <a:rPr lang="fr-FR" b="0" i="0" dirty="0">
                <a:solidFill>
                  <a:srgbClr val="ECECF1"/>
                </a:solidFill>
                <a:effectLst/>
                <a:latin typeface="Söhne"/>
              </a:rPr>
              <a:t> action recognition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9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 end to end model,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in </a:t>
            </a:r>
            <a:r>
              <a:rPr lang="fr-FR" dirty="0" err="1"/>
              <a:t>both</a:t>
            </a:r>
            <a:r>
              <a:rPr lang="fr-FR" dirty="0"/>
              <a:t> violence and </a:t>
            </a:r>
            <a:r>
              <a:rPr lang="fr-FR" dirty="0" err="1"/>
              <a:t>anomaly</a:t>
            </a:r>
            <a:r>
              <a:rPr lang="fr-FR" dirty="0"/>
              <a:t>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69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dirty="0">
                <a:latin typeface="+mj-lt"/>
              </a:rPr>
              <a:t>State-of-the-art </a:t>
            </a:r>
            <a:r>
              <a:rPr lang="fr-FR" sz="1200" dirty="0" err="1">
                <a:latin typeface="+mj-lt"/>
              </a:rPr>
              <a:t>feature</a:t>
            </a:r>
            <a:r>
              <a:rPr lang="fr-FR" sz="1200" dirty="0">
                <a:latin typeface="+mj-lt"/>
              </a:rPr>
              <a:t> extraction techniques </a:t>
            </a:r>
            <a:r>
              <a:rPr lang="fr-FR" sz="1200" dirty="0" err="1">
                <a:latin typeface="+mj-lt"/>
              </a:rPr>
              <a:t>include</a:t>
            </a:r>
            <a:r>
              <a:rPr lang="fr-FR" sz="1200" dirty="0">
                <a:latin typeface="+mj-lt"/>
              </a:rPr>
              <a:t> SIFT, SURF, </a:t>
            </a:r>
            <a:r>
              <a:rPr lang="fr-FR" sz="1200" dirty="0" err="1">
                <a:latin typeface="+mj-lt"/>
              </a:rPr>
              <a:t>MoSIFT</a:t>
            </a:r>
            <a:r>
              <a:rPr lang="fr-FR" sz="1200" dirty="0">
                <a:latin typeface="+mj-lt"/>
              </a:rPr>
              <a:t>, HOG, HOF (varient/ extension </a:t>
            </a:r>
            <a:r>
              <a:rPr lang="fr-FR" sz="1200" dirty="0" err="1">
                <a:latin typeface="+mj-lt"/>
              </a:rPr>
              <a:t>include</a:t>
            </a:r>
            <a:r>
              <a:rPr lang="fr-FR" sz="1200" dirty="0">
                <a:latin typeface="+mj-lt"/>
              </a:rPr>
              <a:t> STIP, Violence flow </a:t>
            </a:r>
            <a:r>
              <a:rPr lang="fr-FR" sz="1200" dirty="0" err="1">
                <a:latin typeface="+mj-lt"/>
              </a:rPr>
              <a:t>descriptor</a:t>
            </a:r>
            <a:r>
              <a:rPr lang="fr-FR" sz="1200" dirty="0">
                <a:latin typeface="+mj-lt"/>
              </a:rPr>
              <a:t>, Motion </a:t>
            </a:r>
            <a:r>
              <a:rPr lang="fr-FR" sz="1200" dirty="0" err="1">
                <a:latin typeface="+mj-lt"/>
              </a:rPr>
              <a:t>boundary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histograms</a:t>
            </a:r>
            <a:r>
              <a:rPr lang="fr-FR" sz="1200" dirty="0">
                <a:latin typeface="+mj-lt"/>
              </a:rPr>
              <a:t>, </a:t>
            </a:r>
            <a:r>
              <a:rPr lang="fr-FR" sz="1200" dirty="0" err="1">
                <a:latin typeface="+mj-lt"/>
              </a:rPr>
              <a:t>MoBSIFT</a:t>
            </a:r>
            <a:r>
              <a:rPr lang="fr-FR" sz="1200" dirty="0">
                <a:latin typeface="+mj-lt"/>
              </a:rPr>
              <a:t> and </a:t>
            </a:r>
            <a:r>
              <a:rPr lang="fr-FR" sz="1200" dirty="0" err="1">
                <a:latin typeface="+mj-lt"/>
              </a:rPr>
              <a:t>many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other</a:t>
            </a:r>
            <a:r>
              <a:rPr lang="fr-FR" sz="1200" dirty="0">
                <a:latin typeface="+mj-lt"/>
              </a:rPr>
              <a:t>) </a:t>
            </a:r>
            <a:r>
              <a:rPr lang="fr-FR" sz="1200" dirty="0" err="1">
                <a:latin typeface="+mj-lt"/>
              </a:rPr>
              <a:t>with</a:t>
            </a:r>
            <a:r>
              <a:rPr lang="fr-FR" sz="1200" dirty="0">
                <a:latin typeface="+mj-lt"/>
              </a:rPr>
              <a:t> the use of </a:t>
            </a:r>
            <a:r>
              <a:rPr lang="fr-FR" sz="1200" b="1" dirty="0" err="1">
                <a:latin typeface="+mj-lt"/>
              </a:rPr>
              <a:t>BoW</a:t>
            </a:r>
            <a:r>
              <a:rPr lang="fr-FR" sz="1200" dirty="0">
                <a:latin typeface="+mj-lt"/>
              </a:rPr>
              <a:t>. </a:t>
            </a:r>
          </a:p>
          <a:p>
            <a:pPr marL="0" indent="0">
              <a:buNone/>
            </a:pPr>
            <a:endParaRPr lang="fr-FR" sz="1200" dirty="0">
              <a:latin typeface="+mj-lt"/>
            </a:endParaRPr>
          </a:p>
          <a:p>
            <a:pPr marL="0" indent="0">
              <a:buNone/>
            </a:pPr>
            <a:r>
              <a:rPr lang="fr-FR" sz="1200" b="1" dirty="0" err="1">
                <a:latin typeface="+mj-lt"/>
              </a:rPr>
              <a:t>Problem</a:t>
            </a:r>
            <a:r>
              <a:rPr lang="fr-FR" sz="1200" dirty="0">
                <a:latin typeface="+mj-lt"/>
              </a:rPr>
              <a:t> : </a:t>
            </a:r>
            <a:r>
              <a:rPr lang="fr-FR" sz="1200" dirty="0" err="1">
                <a:latin typeface="+mj-lt"/>
              </a:rPr>
              <a:t>give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bad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results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with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bad</a:t>
            </a:r>
            <a:r>
              <a:rPr lang="fr-FR" sz="1200" dirty="0">
                <a:latin typeface="+mj-lt"/>
              </a:rPr>
              <a:t> illumination, occlusion, or </a:t>
            </a:r>
            <a:r>
              <a:rPr lang="fr-FR" sz="1200" dirty="0" err="1">
                <a:latin typeface="+mj-lt"/>
              </a:rPr>
              <a:t>slit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movement</a:t>
            </a:r>
            <a:r>
              <a:rPr lang="fr-FR" sz="1200" dirty="0">
                <a:latin typeface="+mj-lt"/>
              </a:rPr>
              <a:t> of the camera (</a:t>
            </a:r>
            <a:r>
              <a:rPr lang="fr-FR" sz="1200" dirty="0" err="1">
                <a:latin typeface="+mj-lt"/>
              </a:rPr>
              <a:t>some</a:t>
            </a:r>
            <a:r>
              <a:rPr lang="fr-FR" sz="1200" dirty="0">
                <a:latin typeface="+mj-lt"/>
              </a:rPr>
              <a:t> are </a:t>
            </a:r>
            <a:r>
              <a:rPr lang="fr-FR" sz="1200" dirty="0" err="1">
                <a:latin typeface="+mj-lt"/>
              </a:rPr>
              <a:t>computationaly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costly</a:t>
            </a:r>
            <a:r>
              <a:rPr lang="fr-FR" sz="1200" dirty="0">
                <a:latin typeface="+mj-lt"/>
              </a:rPr>
              <a:t>) 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03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>
                <a:latin typeface="+mj-lt"/>
              </a:rPr>
              <a:t>Different</a:t>
            </a:r>
            <a:r>
              <a:rPr lang="fr-FR" sz="1200" dirty="0">
                <a:latin typeface="+mj-lt"/>
              </a:rPr>
              <a:t> configuration of </a:t>
            </a:r>
            <a:r>
              <a:rPr lang="fr-FR" sz="1200" dirty="0" err="1">
                <a:latin typeface="+mj-lt"/>
              </a:rPr>
              <a:t>layers</a:t>
            </a:r>
            <a:r>
              <a:rPr lang="fr-FR" sz="1200" dirty="0">
                <a:latin typeface="+mj-lt"/>
              </a:rPr>
              <a:t> (ex : </a:t>
            </a:r>
            <a:r>
              <a:rPr lang="fr-FR" sz="1200" dirty="0" err="1">
                <a:latin typeface="+mj-lt"/>
              </a:rPr>
              <a:t>softmax</a:t>
            </a:r>
            <a:r>
              <a:rPr lang="fr-FR" sz="1200" dirty="0">
                <a:latin typeface="+mj-lt"/>
              </a:rPr>
              <a:t> layer, </a:t>
            </a:r>
            <a:r>
              <a:rPr lang="fr-FR" sz="1200" dirty="0" err="1">
                <a:latin typeface="+mj-lt"/>
              </a:rPr>
              <a:t>morphological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analysis</a:t>
            </a:r>
            <a:r>
              <a:rPr lang="fr-FR" sz="1200" dirty="0">
                <a:latin typeface="+mj-lt"/>
              </a:rPr>
              <a:t>, encode/</a:t>
            </a:r>
            <a:r>
              <a:rPr lang="fr-FR" sz="1200" dirty="0" err="1">
                <a:latin typeface="+mj-lt"/>
              </a:rPr>
              <a:t>decode</a:t>
            </a:r>
            <a:r>
              <a:rPr lang="fr-FR" sz="1200" dirty="0">
                <a:latin typeface="+mj-lt"/>
              </a:rPr>
              <a:t>...) can </a:t>
            </a:r>
            <a:r>
              <a:rPr lang="fr-FR" sz="1200" dirty="0" err="1">
                <a:latin typeface="+mj-lt"/>
              </a:rPr>
              <a:t>be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applied</a:t>
            </a:r>
            <a:r>
              <a:rPr lang="fr-FR" sz="1200" dirty="0">
                <a:latin typeface="+mj-lt"/>
              </a:rPr>
              <a:t> to </a:t>
            </a:r>
            <a:r>
              <a:rPr lang="fr-FR" sz="1200" dirty="0" err="1">
                <a:latin typeface="+mj-lt"/>
              </a:rPr>
              <a:t>get</a:t>
            </a:r>
            <a:r>
              <a:rPr lang="fr-FR" sz="1200" dirty="0">
                <a:latin typeface="+mj-lt"/>
              </a:rPr>
              <a:t> the best convergence or </a:t>
            </a:r>
            <a:r>
              <a:rPr lang="fr-FR" sz="1200" dirty="0" err="1">
                <a:latin typeface="+mj-lt"/>
              </a:rPr>
              <a:t>get</a:t>
            </a:r>
            <a:r>
              <a:rPr lang="fr-FR" sz="1200" dirty="0">
                <a:latin typeface="+mj-lt"/>
              </a:rPr>
              <a:t> more in-</a:t>
            </a:r>
            <a:r>
              <a:rPr lang="fr-FR" sz="1200" dirty="0" err="1">
                <a:latin typeface="+mj-lt"/>
              </a:rPr>
              <a:t>depth</a:t>
            </a:r>
            <a:r>
              <a:rPr lang="fr-FR" sz="1200" dirty="0">
                <a:latin typeface="+mj-lt"/>
              </a:rPr>
              <a:t> information. </a:t>
            </a:r>
            <a:r>
              <a:rPr lang="fr-FR" sz="1200" dirty="0" err="1">
                <a:latin typeface="+mj-lt"/>
              </a:rPr>
              <a:t>Deformable</a:t>
            </a:r>
            <a:r>
              <a:rPr lang="fr-FR" sz="1200" dirty="0">
                <a:latin typeface="+mj-lt"/>
              </a:rPr>
              <a:t> or </a:t>
            </a:r>
            <a:r>
              <a:rPr lang="fr-FR" sz="1200" dirty="0" err="1">
                <a:latin typeface="+mj-lt"/>
              </a:rPr>
              <a:t>dilated</a:t>
            </a:r>
            <a:r>
              <a:rPr lang="fr-FR" sz="1200" dirty="0">
                <a:latin typeface="+mj-lt"/>
              </a:rPr>
              <a:t> convolutions can </a:t>
            </a:r>
            <a:r>
              <a:rPr lang="fr-FR" sz="1200" dirty="0" err="1">
                <a:latin typeface="+mj-lt"/>
              </a:rPr>
              <a:t>also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be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interesting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given</a:t>
            </a:r>
            <a:r>
              <a:rPr lang="fr-FR" sz="1200" dirty="0">
                <a:latin typeface="+mj-lt"/>
              </a:rPr>
              <a:t> the </a:t>
            </a:r>
            <a:r>
              <a:rPr lang="fr-FR" sz="1200" dirty="0" err="1">
                <a:latin typeface="+mj-lt"/>
              </a:rPr>
              <a:t>additional</a:t>
            </a:r>
            <a:r>
              <a:rPr lang="fr-FR" sz="1200" dirty="0">
                <a:latin typeface="+mj-lt"/>
              </a:rPr>
              <a:t> information </a:t>
            </a:r>
            <a:r>
              <a:rPr lang="fr-FR" sz="1200" dirty="0" err="1">
                <a:latin typeface="+mj-lt"/>
              </a:rPr>
              <a:t>we</a:t>
            </a:r>
            <a:r>
              <a:rPr lang="fr-FR" sz="1200" dirty="0">
                <a:latin typeface="+mj-lt"/>
              </a:rPr>
              <a:t> can </a:t>
            </a:r>
            <a:r>
              <a:rPr lang="fr-FR" sz="1200" dirty="0" err="1">
                <a:latin typeface="+mj-lt"/>
              </a:rPr>
              <a:t>get</a:t>
            </a:r>
            <a:r>
              <a:rPr lang="fr-FR" sz="1200" dirty="0">
                <a:latin typeface="+mj-lt"/>
              </a:rPr>
              <a:t>, </a:t>
            </a:r>
            <a:r>
              <a:rPr lang="fr-FR" sz="1200" dirty="0" err="1">
                <a:latin typeface="+mj-lt"/>
              </a:rPr>
              <a:t>even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though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they</a:t>
            </a:r>
            <a:r>
              <a:rPr lang="fr-FR" sz="1200" dirty="0">
                <a:latin typeface="+mj-lt"/>
              </a:rPr>
              <a:t> are </a:t>
            </a:r>
            <a:r>
              <a:rPr lang="fr-FR" sz="1200" dirty="0" err="1">
                <a:latin typeface="+mj-lt"/>
              </a:rPr>
              <a:t>most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costly</a:t>
            </a:r>
            <a:r>
              <a:rPr lang="fr-FR" sz="1200" dirty="0">
                <a:latin typeface="+mj-lt"/>
              </a:rPr>
              <a:t> to </a:t>
            </a:r>
            <a:r>
              <a:rPr lang="fr-FR" sz="1200" dirty="0" err="1">
                <a:latin typeface="+mj-lt"/>
              </a:rPr>
              <a:t>compute</a:t>
            </a:r>
            <a:r>
              <a:rPr lang="fr-FR" sz="1200" dirty="0">
                <a:latin typeface="+mj-lt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7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>
                <a:effectLst/>
                <a:latin typeface="+mj-lt"/>
              </a:rPr>
              <a:t>In </a:t>
            </a:r>
            <a:r>
              <a:rPr lang="fr-FR" sz="1200" b="0" i="0" dirty="0" err="1">
                <a:effectLst/>
                <a:latin typeface="+mj-lt"/>
              </a:rPr>
              <a:t>supervised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learning-based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approaches</a:t>
            </a:r>
            <a:r>
              <a:rPr lang="fr-FR" sz="1200" b="0" i="0" dirty="0">
                <a:effectLst/>
                <a:latin typeface="+mj-lt"/>
              </a:rPr>
              <a:t> (for ML), the </a:t>
            </a:r>
            <a:r>
              <a:rPr lang="fr-FR" sz="1200" b="0" i="0" dirty="0" err="1">
                <a:effectLst/>
                <a:latin typeface="+mj-lt"/>
              </a:rPr>
              <a:t>most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popular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approach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used</a:t>
            </a:r>
            <a:r>
              <a:rPr lang="fr-FR" sz="1200" b="0" i="0" dirty="0">
                <a:effectLst/>
                <a:latin typeface="+mj-lt"/>
              </a:rPr>
              <a:t> by </a:t>
            </a:r>
            <a:r>
              <a:rPr lang="fr-FR" sz="1200" b="0" i="0" dirty="0" err="1">
                <a:effectLst/>
                <a:latin typeface="+mj-lt"/>
              </a:rPr>
              <a:t>researchers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is</a:t>
            </a:r>
            <a:r>
              <a:rPr lang="fr-FR" sz="1200" b="0" i="0" dirty="0">
                <a:effectLst/>
                <a:latin typeface="+mj-lt"/>
              </a:rPr>
              <a:t> the support </a:t>
            </a:r>
            <a:r>
              <a:rPr lang="fr-FR" sz="1200" b="0" i="0" dirty="0" err="1">
                <a:effectLst/>
                <a:latin typeface="+mj-lt"/>
              </a:rPr>
              <a:t>vector</a:t>
            </a:r>
            <a:r>
              <a:rPr lang="fr-FR" sz="1200" b="0" i="0" dirty="0">
                <a:effectLst/>
                <a:latin typeface="+mj-lt"/>
              </a:rPr>
              <a:t> machine (SVM) </a:t>
            </a:r>
            <a:r>
              <a:rPr lang="fr-FR" sz="1200" b="0" i="0" dirty="0" err="1">
                <a:effectLst/>
                <a:latin typeface="+mj-lt"/>
              </a:rPr>
              <a:t>approach</a:t>
            </a:r>
            <a:r>
              <a:rPr lang="fr-FR" sz="1200" b="0" i="0" dirty="0">
                <a:effectLst/>
                <a:latin typeface="+mj-lt"/>
              </a:rPr>
              <a:t>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98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dirty="0" err="1">
                <a:effectLst/>
                <a:latin typeface="+mj-lt"/>
              </a:rPr>
              <a:t>Early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research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used</a:t>
            </a:r>
            <a:r>
              <a:rPr lang="fr-FR" sz="1200" b="0" i="0" dirty="0">
                <a:effectLst/>
                <a:latin typeface="+mj-lt"/>
              </a:rPr>
              <a:t> basic </a:t>
            </a:r>
            <a:r>
              <a:rPr lang="fr-FR" sz="1200" b="0" i="0" dirty="0" err="1">
                <a:effectLst/>
                <a:latin typeface="+mj-lt"/>
              </a:rPr>
              <a:t>CNNs</a:t>
            </a:r>
            <a:r>
              <a:rPr lang="fr-FR" sz="1200" b="0" i="0" dirty="0">
                <a:effectLst/>
                <a:latin typeface="+mj-lt"/>
              </a:rPr>
              <a:t>, but modern </a:t>
            </a:r>
            <a:r>
              <a:rPr lang="fr-FR" sz="1200" b="0" i="0" dirty="0" err="1">
                <a:effectLst/>
                <a:latin typeface="+mj-lt"/>
              </a:rPr>
              <a:t>methods</a:t>
            </a:r>
            <a:r>
              <a:rPr lang="fr-FR" sz="1200" b="0" i="0" dirty="0">
                <a:effectLst/>
                <a:latin typeface="+mj-lt"/>
              </a:rPr>
              <a:t> use </a:t>
            </a:r>
            <a:r>
              <a:rPr lang="fr-FR" sz="1200" b="0" i="0" dirty="0" err="1">
                <a:effectLst/>
                <a:latin typeface="+mj-lt"/>
              </a:rPr>
              <a:t>different</a:t>
            </a:r>
            <a:r>
              <a:rPr lang="fr-FR" sz="1200" b="0" i="0" dirty="0">
                <a:effectLst/>
                <a:latin typeface="+mj-lt"/>
              </a:rPr>
              <a:t> types of temporal and </a:t>
            </a:r>
            <a:r>
              <a:rPr lang="fr-FR" sz="1200" b="0" i="0" dirty="0" err="1">
                <a:effectLst/>
                <a:latin typeface="+mj-lt"/>
              </a:rPr>
              <a:t>spatio-temporal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approaches</a:t>
            </a:r>
            <a:r>
              <a:rPr lang="fr-FR" sz="1200" b="0" i="0" dirty="0">
                <a:effectLst/>
                <a:latin typeface="+mj-lt"/>
              </a:rPr>
              <a:t>. Spatial </a:t>
            </a:r>
            <a:r>
              <a:rPr lang="fr-FR" sz="1200" b="0" i="0" dirty="0" err="1">
                <a:effectLst/>
                <a:latin typeface="+mj-lt"/>
              </a:rPr>
              <a:t>deep</a:t>
            </a:r>
            <a:r>
              <a:rPr lang="fr-FR" sz="1200" b="0" i="0" dirty="0">
                <a:effectLst/>
                <a:latin typeface="+mj-lt"/>
              </a:rPr>
              <a:t> </a:t>
            </a:r>
            <a:r>
              <a:rPr lang="fr-FR" sz="1200" b="0" i="0" dirty="0" err="1">
                <a:effectLst/>
                <a:latin typeface="+mj-lt"/>
              </a:rPr>
              <a:t>models</a:t>
            </a:r>
            <a:r>
              <a:rPr lang="fr-FR" sz="1200" b="0" i="0" dirty="0">
                <a:effectLst/>
                <a:latin typeface="+mj-lt"/>
              </a:rPr>
              <a:t> use </a:t>
            </a:r>
            <a:r>
              <a:rPr lang="fr-FR" sz="1200" b="0" i="0" dirty="0" err="1">
                <a:effectLst/>
                <a:latin typeface="+mj-lt"/>
              </a:rPr>
              <a:t>features</a:t>
            </a:r>
            <a:r>
              <a:rPr lang="fr-FR" sz="1200" b="0" i="0" dirty="0">
                <a:effectLst/>
                <a:latin typeface="+mj-lt"/>
              </a:rPr>
              <a:t> to </a:t>
            </a:r>
            <a:r>
              <a:rPr lang="fr-FR" sz="1200" b="0" i="0" dirty="0" err="1">
                <a:effectLst/>
                <a:latin typeface="+mj-lt"/>
              </a:rPr>
              <a:t>classify</a:t>
            </a:r>
            <a:r>
              <a:rPr lang="fr-FR" sz="1200" b="0" i="0" dirty="0">
                <a:effectLst/>
                <a:latin typeface="+mj-lt"/>
              </a:rPr>
              <a:t> the </a:t>
            </a:r>
            <a:r>
              <a:rPr lang="fr-FR" sz="1200" b="0" i="0" dirty="0" err="1">
                <a:effectLst/>
                <a:latin typeface="+mj-lt"/>
              </a:rPr>
              <a:t>events</a:t>
            </a:r>
            <a:r>
              <a:rPr lang="fr-FR" sz="1200" b="0" i="0" dirty="0">
                <a:effectLst/>
                <a:latin typeface="+mj-lt"/>
              </a:rPr>
              <a:t> (</a:t>
            </a:r>
            <a:r>
              <a:rPr lang="fr-FR" sz="1200" b="0" i="0" dirty="0" err="1">
                <a:effectLst/>
                <a:latin typeface="+mj-lt"/>
              </a:rPr>
              <a:t>activities</a:t>
            </a:r>
            <a:r>
              <a:rPr lang="fr-FR" sz="1200" b="0" i="0" dirty="0">
                <a:effectLst/>
                <a:latin typeface="+mj-lt"/>
              </a:rPr>
              <a:t>). S</a:t>
            </a:r>
            <a:r>
              <a:rPr lang="fr-FR" sz="1200" b="1" i="0" dirty="0">
                <a:effectLst/>
                <a:latin typeface="+mj-lt"/>
              </a:rPr>
              <a:t>patial </a:t>
            </a:r>
            <a:r>
              <a:rPr lang="fr-FR" sz="1200" b="1" i="0" dirty="0" err="1">
                <a:effectLst/>
                <a:latin typeface="+mj-lt"/>
              </a:rPr>
              <a:t>deep</a:t>
            </a:r>
            <a:r>
              <a:rPr lang="fr-FR" sz="1200" b="1" i="0" dirty="0">
                <a:effectLst/>
                <a:latin typeface="+mj-lt"/>
              </a:rPr>
              <a:t> </a:t>
            </a:r>
            <a:r>
              <a:rPr lang="fr-FR" sz="1200" b="1" i="0" dirty="0" err="1">
                <a:effectLst/>
                <a:latin typeface="+mj-lt"/>
              </a:rPr>
              <a:t>learning</a:t>
            </a:r>
            <a:r>
              <a:rPr lang="fr-FR" sz="1200" b="1" i="0" dirty="0">
                <a:effectLst/>
                <a:latin typeface="+mj-lt"/>
              </a:rPr>
              <a:t> </a:t>
            </a:r>
            <a:r>
              <a:rPr lang="fr-FR" sz="1200" b="1" i="0" dirty="0" err="1">
                <a:effectLst/>
                <a:latin typeface="+mj-lt"/>
              </a:rPr>
              <a:t>approaches</a:t>
            </a:r>
            <a:r>
              <a:rPr lang="fr-FR" sz="1200" b="1" i="0" dirty="0">
                <a:effectLst/>
                <a:latin typeface="+mj-lt"/>
              </a:rPr>
              <a:t> are </a:t>
            </a:r>
            <a:r>
              <a:rPr lang="fr-FR" sz="1200" b="1" i="0" dirty="0" err="1">
                <a:effectLst/>
                <a:latin typeface="+mj-lt"/>
              </a:rPr>
              <a:t>uncommon</a:t>
            </a:r>
            <a:r>
              <a:rPr lang="fr-FR" sz="1200" b="1" i="0" dirty="0">
                <a:effectLst/>
                <a:latin typeface="+mj-lt"/>
              </a:rPr>
              <a:t>.</a:t>
            </a:r>
          </a:p>
          <a:p>
            <a:endParaRPr lang="fr-FR" sz="1200" b="1" i="0" dirty="0"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>
                <a:latin typeface="+mj-lt"/>
              </a:rPr>
              <a:t>Using</a:t>
            </a:r>
            <a:r>
              <a:rPr lang="fr-FR" sz="1200" b="1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multilayer</a:t>
            </a:r>
            <a:r>
              <a:rPr lang="fr-FR" sz="1200" dirty="0">
                <a:latin typeface="+mj-lt"/>
              </a:rPr>
              <a:t> LSTM network : </a:t>
            </a:r>
            <a:r>
              <a:rPr lang="fr-FR" sz="1200" dirty="0" err="1">
                <a:latin typeface="+mj-lt"/>
              </a:rPr>
              <a:t>we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see</a:t>
            </a:r>
            <a:r>
              <a:rPr lang="fr-FR" sz="1200" dirty="0">
                <a:latin typeface="+mj-lt"/>
              </a:rPr>
              <a:t> an </a:t>
            </a:r>
            <a:r>
              <a:rPr lang="fr-FR" sz="1200" dirty="0" err="1">
                <a:latin typeface="+mj-lt"/>
              </a:rPr>
              <a:t>improvement</a:t>
            </a:r>
            <a:r>
              <a:rPr lang="fr-FR" sz="1200" dirty="0">
                <a:latin typeface="+mj-lt"/>
              </a:rPr>
              <a:t> in performance </a:t>
            </a:r>
            <a:r>
              <a:rPr lang="fr-FR" sz="1200" dirty="0" err="1">
                <a:latin typeface="+mj-lt"/>
              </a:rPr>
              <a:t>when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adding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additional</a:t>
            </a:r>
            <a:r>
              <a:rPr lang="fr-FR" sz="1200" dirty="0">
                <a:latin typeface="+mj-lt"/>
              </a:rPr>
              <a:t> network </a:t>
            </a:r>
            <a:r>
              <a:rPr lang="fr-FR" sz="1200" dirty="0" err="1">
                <a:latin typeface="+mj-lt"/>
              </a:rPr>
              <a:t>layers</a:t>
            </a:r>
            <a:r>
              <a:rPr lang="fr-FR" sz="1200" b="0" i="0" dirty="0">
                <a:effectLst/>
                <a:latin typeface="+mj-lt"/>
              </a:rPr>
              <a:t>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6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RLVS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91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RLVS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F3C7F-DF65-2549-8976-D2B2BF16245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1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04253A-602E-7C49-4F82-13B55648A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122C7D-5E7D-BF4A-CF3C-DF978BE0B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25B807-1E60-AB2A-240F-4A34309B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BF420-942A-FD40-9F6D-CD0B4C737EC4}" type="datetime1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78EFA6-38B0-E84C-25B6-BE62D6D0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193985-C96A-E959-E5F9-D4872C6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241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99E0F3-650A-074F-30C1-BE0B9681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BE39BC0-054E-B3F2-8D39-189D64340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B7DE5C-15EF-5B0D-8649-A02DB07B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A8637-5E50-FA49-BF10-4880B7FA1588}" type="datetime1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3D1192-F992-FC10-F15E-195CF34B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00EE67-7C7E-73C9-70C6-B8CC17EB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75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6451010-1094-3479-972C-27B7886E4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FB68E9-0443-EA58-6E59-6B083ACDF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10A6E2-1518-AB5F-CC03-4F1970AF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CB85-1C44-B649-8410-D6C3B8E8517D}" type="datetime1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C716CF-8380-DB7A-1348-9D5449AAC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49A157-8A15-C5A7-7C99-3E487EA5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65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700A4-6242-5F92-28F0-F99AAB49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19609A-8827-D353-93D3-377C8FD4B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1EAE58-7595-4B2E-5539-2693B3E8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FF2B-8574-F645-A26A-7822F9F03408}" type="datetime1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EA5E4E-8D2A-A115-6379-BD79D79D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5B0266-66D8-727B-C111-6DF0B716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893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162FC-A536-025D-E218-91F542C4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E75E2F-69A8-7048-910C-179714EC4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B0DD60-042A-E724-62F9-C837159A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B8AA-D4E1-E245-89C8-EDD94A8DB563}" type="datetime1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F274E-0673-C189-CC91-CAC6BF4A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AB9568-19B3-4D55-7574-2B567760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75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62B85-7729-0BB8-2C1E-D81D7C32A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C4C18B-7703-FFDA-3D76-6F3313C7E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CEAF48-36C9-70CE-CB5E-B17CD37B5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2C96FB-26A0-5502-447B-65C2C62C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910C9-13AC-9447-9168-91F686A2F59E}" type="datetime1">
              <a:rPr lang="fr-FR" smtClean="0"/>
              <a:t>25/01/2023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94F7C0-8097-EDBB-2ED6-616AFE37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8B5E76-FF5B-A5F3-5642-B712DEBA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73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C9936B-1B79-61B5-56E4-71EA11A7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11918C-58F8-84BC-B96D-8694980E4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699F91-812F-E69A-E6B7-8C064094C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49DD6F-6568-C670-F132-706E39A09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038E24F-BFA2-9E11-2A9C-7317EB44B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282146-74FF-A5B6-83EC-B3683F2D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9DC2-DF83-604B-A673-5EB0E773AC25}" type="datetime1">
              <a:rPr lang="fr-FR" smtClean="0"/>
              <a:t>25/01/2023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4F29787-0697-22C8-A6D9-D3480ABB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9A52FF-66A0-02A0-18CA-9E99C88A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96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7BBE79-0DD2-EFB2-F3EB-3915B165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8FD635-1737-970C-E807-4AC8E5CD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72218-8829-594D-B324-08DC47271FC8}" type="datetime1">
              <a:rPr lang="fr-FR" smtClean="0"/>
              <a:t>25/01/2023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5D8AEB-6FC1-4DFE-16C1-CF5F1F14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EA7D32-A7EB-91D9-ACB0-258E399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67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2474E5A-FC9E-2089-3193-25313134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C39C-DCB4-A44C-9278-6DFE9D1FBA58}" type="datetime1">
              <a:rPr lang="fr-FR" smtClean="0"/>
              <a:t>25/01/2023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135246-3C0B-BE2E-1199-663E4337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38C4A8-A710-1BBE-12E4-1BD9EA31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870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0853A-C4C9-B52F-F8D0-A7C7C0F2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92628-B21B-91FC-5EA7-DB01770A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03F3B3-EEC9-2B46-9D5A-4591A7C2B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EC2BA1-FA97-ECA6-DAD2-7B50EC98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BB61-7607-9E46-9DBE-597444B6023B}" type="datetime1">
              <a:rPr lang="fr-FR" smtClean="0"/>
              <a:t>25/01/2023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6647B7-9278-3AAC-6309-E92A44B1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98B845-A412-0F48-8D01-30252B14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80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392A2-1292-1E8E-56C0-08E624D6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2FFACF4-8026-9D58-0CFE-D691AA304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B97861-3FD9-6AD0-CC83-9F032855C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170A98-718B-A3EE-CAD2-3029A041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E92D-2387-F64D-BFFD-3F8CEC7518DA}" type="datetime1">
              <a:rPr lang="fr-FR" smtClean="0"/>
              <a:t>25/01/2023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5C64E-4A93-51F0-CDF2-AD4B7EE4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BF069C-F5DF-0630-E5AC-E2647F3D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4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736866B-CCD4-81BD-2D57-926213DF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3D28AA-1E18-8C08-9978-205589792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4A57B5-1F80-6BBF-E1FB-48AA548FE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09348-6A52-CC42-A530-34A5CD4495B8}" type="datetime1">
              <a:rPr lang="fr-FR" smtClean="0"/>
              <a:t>25/01/2023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E093D1-7B24-91AE-A7ED-00F1F20BE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8D69EC-53E5-0281-BA49-AE4A44F52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3D5D7-10B5-1A40-8273-49772D56AB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87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rak.ch/ces-films-sur-la-surveillance-de-mass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ibreai/a-glimpse-into-deep-learning-for-recommender-systems-d66ae068177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emantic_Gap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" name="Rectangle 1127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1131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34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36" name="Freeform: Shape 1135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024A55-8F6F-349F-DF89-AAD0FA739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430" y="3450865"/>
            <a:ext cx="6006864" cy="15664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000" b="1" kern="1200">
                <a:latin typeface="+mj-lt"/>
                <a:ea typeface="+mj-ea"/>
                <a:cs typeface="+mj-cs"/>
              </a:rPr>
              <a:t>Detection and prevention of urban violence events in a distributed video surveillance system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0120DD-8D5E-A4B7-9E7E-3BCAA90B8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430" y="5045783"/>
            <a:ext cx="6006864" cy="1186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b="1"/>
              <a:t>Supervisors</a:t>
            </a:r>
            <a:r>
              <a:rPr lang="en-US" sz="1500"/>
              <a:t> : </a:t>
            </a:r>
            <a:r>
              <a:rPr lang="en-US" sz="1500">
                <a:effectLst/>
              </a:rPr>
              <a:t>Ahmed Azough, Dirss Yakoubi, Nicolas Travers, Leopold Fischer (Cisco)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b="1"/>
              <a:t>Candidate</a:t>
            </a:r>
            <a:r>
              <a:rPr lang="en-US" sz="1500"/>
              <a:t> : Steven Le Moal</a:t>
            </a:r>
            <a:endParaRPr lang="en-US" sz="150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1028" name="Picture 4" descr="Cisco Systems — Wikipédia">
            <a:extLst>
              <a:ext uri="{FF2B5EF4-FFF2-40B4-BE49-F238E27FC236}">
                <a16:creationId xmlns:a16="http://schemas.microsoft.com/office/drawing/2014/main" id="{7325F275-D0FE-6E69-8518-A21FA70BC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20" t="-1" r="-3671" b="-9514"/>
          <a:stretch/>
        </p:blipFill>
        <p:spPr bwMode="auto">
          <a:xfrm>
            <a:off x="5093601" y="1525269"/>
            <a:ext cx="1846470" cy="9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ésentation - Pôle Léonard de Vinci">
            <a:extLst>
              <a:ext uri="{FF2B5EF4-FFF2-40B4-BE49-F238E27FC236}">
                <a16:creationId xmlns:a16="http://schemas.microsoft.com/office/drawing/2014/main" id="{6E978AA0-9EBB-0FE8-FB90-086EF98D4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1" r="1" b="1"/>
          <a:stretch/>
        </p:blipFill>
        <p:spPr bwMode="auto">
          <a:xfrm>
            <a:off x="7946675" y="2876152"/>
            <a:ext cx="2713512" cy="16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51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8EA1235A-4507-7AA2-2DAC-FFB8E3B7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</a:t>
            </a:r>
            <a:r>
              <a:rPr lang="fr-FR" sz="3600" b="1" dirty="0" err="1"/>
              <a:t>Features</a:t>
            </a:r>
            <a:r>
              <a:rPr lang="fr-FR" sz="3600" b="1" dirty="0"/>
              <a:t> extractions</a:t>
            </a:r>
          </a:p>
        </p:txBody>
      </p:sp>
      <p:pic>
        <p:nvPicPr>
          <p:cNvPr id="1026" name="Picture 2" descr="There are mainly two types of features in action recognition:... | Download  Scientific Diagram">
            <a:extLst>
              <a:ext uri="{FF2B5EF4-FFF2-40B4-BE49-F238E27FC236}">
                <a16:creationId xmlns:a16="http://schemas.microsoft.com/office/drawing/2014/main" id="{F7CD012D-1D97-173E-4867-E69DA2A24B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72" y="1599796"/>
            <a:ext cx="7124700" cy="430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66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8EA1235A-4507-7AA2-2DAC-FFB8E3B7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8293499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</a:t>
            </a:r>
            <a:r>
              <a:rPr lang="fr-FR" sz="3600" b="1"/>
              <a:t>– Features </a:t>
            </a:r>
            <a:r>
              <a:rPr lang="fr-FR" sz="3600" b="1" dirty="0"/>
              <a:t>extractions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4E01C-C7D8-983C-F65B-5EE6EFB3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364" y="1526674"/>
            <a:ext cx="10042402" cy="2200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700" b="1" dirty="0" err="1"/>
              <a:t>Handcrafted</a:t>
            </a:r>
            <a:r>
              <a:rPr lang="fr-FR" sz="1700" b="1" dirty="0"/>
              <a:t> </a:t>
            </a:r>
            <a:r>
              <a:rPr lang="fr-FR" sz="1700" b="1" dirty="0" err="1"/>
              <a:t>features</a:t>
            </a:r>
            <a:endParaRPr lang="fr-FR" sz="1700" b="1" dirty="0"/>
          </a:p>
          <a:p>
            <a:pPr marL="0" indent="0">
              <a:buNone/>
            </a:pPr>
            <a:r>
              <a:rPr lang="fr-FR" sz="1700" dirty="0" err="1">
                <a:latin typeface="+mj-lt"/>
              </a:rPr>
              <a:t>They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give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detail</a:t>
            </a:r>
            <a:r>
              <a:rPr lang="fr-FR" sz="1700" dirty="0">
                <a:latin typeface="+mj-lt"/>
              </a:rPr>
              <a:t> on a ‘</a:t>
            </a:r>
            <a:r>
              <a:rPr lang="fr-FR" sz="1700" b="1" dirty="0" err="1">
                <a:latin typeface="+mj-lt"/>
              </a:rPr>
              <a:t>specific</a:t>
            </a:r>
            <a:r>
              <a:rPr lang="fr-FR" sz="1700" b="1" dirty="0">
                <a:latin typeface="+mj-lt"/>
              </a:rPr>
              <a:t>’ </a:t>
            </a:r>
            <a:r>
              <a:rPr lang="fr-FR" sz="1700" b="1" dirty="0" err="1">
                <a:latin typeface="+mj-lt"/>
              </a:rPr>
              <a:t>independent</a:t>
            </a:r>
            <a:r>
              <a:rPr lang="fr-FR" sz="1700" b="1" dirty="0">
                <a:latin typeface="+mj-lt"/>
              </a:rPr>
              <a:t> aspect of an image </a:t>
            </a:r>
            <a:r>
              <a:rPr lang="fr-FR" sz="1700" dirty="0">
                <a:latin typeface="+mj-lt"/>
              </a:rPr>
              <a:t>: m</a:t>
            </a:r>
            <a:r>
              <a:rPr lang="fr-FR" sz="1700" b="0" i="0" dirty="0">
                <a:effectLst/>
                <a:latin typeface="+mj-lt"/>
              </a:rPr>
              <a:t>otion blobs, motion </a:t>
            </a:r>
            <a:r>
              <a:rPr lang="fr-FR" sz="1700" b="0" i="0" dirty="0" err="1">
                <a:effectLst/>
                <a:latin typeface="+mj-lt"/>
              </a:rPr>
              <a:t>vector</a:t>
            </a:r>
            <a:r>
              <a:rPr lang="fr-FR" sz="1700" b="0" i="0" dirty="0">
                <a:effectLst/>
                <a:latin typeface="+mj-lt"/>
              </a:rPr>
              <a:t>, speed direction </a:t>
            </a:r>
            <a:r>
              <a:rPr lang="fr-FR" sz="1700" dirty="0">
                <a:latin typeface="+mj-lt"/>
              </a:rPr>
              <a:t>and </a:t>
            </a:r>
            <a:r>
              <a:rPr lang="fr-FR" sz="1700" dirty="0" err="1">
                <a:latin typeface="+mj-lt"/>
              </a:rPr>
              <a:t>density</a:t>
            </a:r>
            <a:r>
              <a:rPr lang="fr-FR" sz="1700" dirty="0">
                <a:latin typeface="+mj-lt"/>
              </a:rPr>
              <a:t>, </a:t>
            </a:r>
            <a:r>
              <a:rPr lang="fr-FR" sz="1700" dirty="0" err="1">
                <a:latin typeface="+mj-lt"/>
              </a:rPr>
              <a:t>acceleration</a:t>
            </a:r>
            <a:r>
              <a:rPr lang="fr-FR" sz="1700" dirty="0">
                <a:latin typeface="+mj-lt"/>
              </a:rPr>
              <a:t> and </a:t>
            </a:r>
            <a:r>
              <a:rPr lang="fr-FR" sz="1700" dirty="0" err="1">
                <a:latin typeface="+mj-lt"/>
              </a:rPr>
              <a:t>movement</a:t>
            </a:r>
            <a:r>
              <a:rPr lang="fr-FR" sz="1700" dirty="0">
                <a:latin typeface="+mj-lt"/>
              </a:rPr>
              <a:t> (</a:t>
            </a:r>
            <a:r>
              <a:rPr lang="fr-FR" sz="1700" dirty="0" err="1">
                <a:latin typeface="+mj-lt"/>
              </a:rPr>
              <a:t>with</a:t>
            </a:r>
            <a:r>
              <a:rPr lang="fr-FR" sz="1700" dirty="0">
                <a:latin typeface="+mj-lt"/>
              </a:rPr>
              <a:t> direction), </a:t>
            </a:r>
            <a:r>
              <a:rPr lang="fr-FR" sz="1700" dirty="0" err="1">
                <a:latin typeface="+mj-lt"/>
              </a:rPr>
              <a:t>spatio-temporal</a:t>
            </a:r>
            <a:r>
              <a:rPr lang="fr-FR" sz="1700" dirty="0">
                <a:latin typeface="+mj-lt"/>
              </a:rPr>
              <a:t> and motion </a:t>
            </a:r>
            <a:r>
              <a:rPr lang="fr-FR" sz="1700" dirty="0" err="1">
                <a:latin typeface="+mj-lt"/>
              </a:rPr>
              <a:t>streams</a:t>
            </a:r>
            <a:r>
              <a:rPr lang="fr-FR" sz="1700" dirty="0">
                <a:latin typeface="+mj-lt"/>
              </a:rPr>
              <a:t>, </a:t>
            </a:r>
            <a:r>
              <a:rPr lang="fr-FR" sz="1700" dirty="0" err="1">
                <a:latin typeface="+mj-lt"/>
              </a:rPr>
              <a:t>optical</a:t>
            </a:r>
            <a:r>
              <a:rPr lang="fr-FR" sz="1700" dirty="0">
                <a:latin typeface="+mj-lt"/>
              </a:rPr>
              <a:t> flow and motion </a:t>
            </a:r>
            <a:r>
              <a:rPr lang="fr-FR" sz="1700" dirty="0" err="1">
                <a:latin typeface="+mj-lt"/>
              </a:rPr>
              <a:t>region</a:t>
            </a:r>
            <a:r>
              <a:rPr lang="fr-FR" sz="1700" dirty="0">
                <a:latin typeface="+mj-lt"/>
              </a:rPr>
              <a:t>.</a:t>
            </a:r>
            <a:br>
              <a:rPr lang="fr-FR" sz="1700" dirty="0">
                <a:latin typeface="+mj-lt"/>
              </a:rPr>
            </a:br>
            <a:endParaRPr lang="fr-FR" sz="1700" dirty="0">
              <a:latin typeface="+mj-lt"/>
            </a:endParaRPr>
          </a:p>
          <a:p>
            <a:pPr marL="0" indent="0">
              <a:buNone/>
            </a:pPr>
            <a:r>
              <a:rPr lang="fr-FR" sz="1700" b="1" dirty="0">
                <a:latin typeface="+mj-lt"/>
              </a:rPr>
              <a:t>Key points </a:t>
            </a:r>
            <a:r>
              <a:rPr lang="fr-FR" sz="1700" b="1" dirty="0" err="1">
                <a:latin typeface="+mj-lt"/>
              </a:rPr>
              <a:t>detection</a:t>
            </a:r>
            <a:r>
              <a:rPr lang="fr-FR" sz="1700" b="1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is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largely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used</a:t>
            </a:r>
            <a:r>
              <a:rPr lang="fr-FR" sz="1700" dirty="0">
                <a:latin typeface="+mj-lt"/>
              </a:rPr>
              <a:t>, </a:t>
            </a:r>
            <a:r>
              <a:rPr lang="fr-FR" sz="1700" dirty="0" err="1">
                <a:latin typeface="+mj-lt"/>
              </a:rPr>
              <a:t>because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it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finds</a:t>
            </a:r>
            <a:r>
              <a:rPr lang="fr-FR" sz="1700" dirty="0">
                <a:latin typeface="+mj-lt"/>
              </a:rPr>
              <a:t> the points in an image distinct of </a:t>
            </a:r>
            <a:r>
              <a:rPr lang="fr-FR" sz="1700" dirty="0" err="1">
                <a:latin typeface="+mj-lt"/>
              </a:rPr>
              <a:t>its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surroundings</a:t>
            </a:r>
            <a:r>
              <a:rPr lang="fr-FR" sz="1700" dirty="0">
                <a:latin typeface="+mj-lt"/>
              </a:rPr>
              <a:t>, and </a:t>
            </a:r>
            <a:r>
              <a:rPr lang="fr-FR" sz="1700" dirty="0" err="1">
                <a:latin typeface="+mj-lt"/>
              </a:rPr>
              <a:t>ideally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it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considers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two</a:t>
            </a:r>
            <a:r>
              <a:rPr lang="fr-FR" sz="1700" dirty="0">
                <a:latin typeface="+mj-lt"/>
              </a:rPr>
              <a:t> segments : </a:t>
            </a:r>
            <a:r>
              <a:rPr lang="fr-FR" sz="1700" dirty="0" err="1">
                <a:latin typeface="+mj-lt"/>
              </a:rPr>
              <a:t>robustness</a:t>
            </a:r>
            <a:r>
              <a:rPr lang="fr-FR" sz="1700" dirty="0">
                <a:latin typeface="+mj-lt"/>
              </a:rPr>
              <a:t> and </a:t>
            </a:r>
            <a:r>
              <a:rPr lang="fr-FR" sz="1700" dirty="0" err="1">
                <a:latin typeface="+mj-lt"/>
              </a:rPr>
              <a:t>computational</a:t>
            </a:r>
            <a:r>
              <a:rPr lang="fr-FR" sz="1700" dirty="0">
                <a:latin typeface="+mj-lt"/>
              </a:rPr>
              <a:t> speed. </a:t>
            </a:r>
          </a:p>
        </p:txBody>
      </p:sp>
      <p:sp>
        <p:nvSpPr>
          <p:cNvPr id="4105" name="Isosceles Triangle 410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hotogrammetry] 8-1. Visual Features Part2: Descriptors (SIFT, BRIEF, ORB)">
            <a:extLst>
              <a:ext uri="{FF2B5EF4-FFF2-40B4-BE49-F238E27FC236}">
                <a16:creationId xmlns:a16="http://schemas.microsoft.com/office/drawing/2014/main" id="{34168F21-52B6-CEB1-0EBC-E945EAF70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7424" y="3651023"/>
            <a:ext cx="8506578" cy="27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4110" name="Isosceles Triangle 4109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9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4E01C-C7D8-983C-F65B-5EE6EFB3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919" y="1372741"/>
            <a:ext cx="9984161" cy="27067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3600" b="1" dirty="0" err="1"/>
              <a:t>Deep</a:t>
            </a:r>
            <a:r>
              <a:rPr lang="fr-FR" sz="3600" b="1" dirty="0"/>
              <a:t> Learning</a:t>
            </a:r>
          </a:p>
          <a:p>
            <a:pPr marL="0" indent="0" algn="just">
              <a:buNone/>
            </a:pPr>
            <a:endParaRPr lang="fr-FR" b="1" dirty="0"/>
          </a:p>
          <a:p>
            <a:pPr marL="0" indent="0" algn="just">
              <a:buNone/>
            </a:pPr>
            <a:r>
              <a:rPr lang="fr-FR" sz="1700" b="1" dirty="0">
                <a:latin typeface="+mj-lt"/>
              </a:rPr>
              <a:t>CNN (or </a:t>
            </a:r>
            <a:r>
              <a:rPr lang="fr-FR" sz="1700" b="1" dirty="0" err="1">
                <a:latin typeface="+mj-lt"/>
              </a:rPr>
              <a:t>ConvNet</a:t>
            </a:r>
            <a:r>
              <a:rPr lang="fr-FR" sz="1700" b="1" dirty="0">
                <a:latin typeface="+mj-lt"/>
              </a:rPr>
              <a:t>), </a:t>
            </a:r>
            <a:r>
              <a:rPr lang="fr-FR" sz="1700" dirty="0" err="1">
                <a:latin typeface="+mj-lt"/>
              </a:rPr>
              <a:t>which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consist</a:t>
            </a:r>
            <a:r>
              <a:rPr lang="fr-FR" sz="1700" dirty="0">
                <a:latin typeface="+mj-lt"/>
              </a:rPr>
              <a:t> in </a:t>
            </a:r>
            <a:r>
              <a:rPr lang="fr-FR" sz="1700" dirty="0" err="1">
                <a:latin typeface="+mj-lt"/>
              </a:rPr>
              <a:t>most</a:t>
            </a:r>
            <a:r>
              <a:rPr lang="fr-FR" sz="1700" dirty="0">
                <a:latin typeface="+mj-lt"/>
              </a:rPr>
              <a:t> cases of three </a:t>
            </a:r>
            <a:r>
              <a:rPr lang="fr-FR" sz="1700" dirty="0" err="1">
                <a:latin typeface="+mj-lt"/>
              </a:rPr>
              <a:t>layers</a:t>
            </a:r>
            <a:r>
              <a:rPr lang="fr-FR" sz="1700" dirty="0">
                <a:latin typeface="+mj-lt"/>
              </a:rPr>
              <a:t> (</a:t>
            </a:r>
            <a:r>
              <a:rPr lang="fr-FR" sz="1700" dirty="0" err="1">
                <a:latin typeface="+mj-lt"/>
              </a:rPr>
              <a:t>convolutional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layers</a:t>
            </a:r>
            <a:r>
              <a:rPr lang="fr-FR" sz="1700" dirty="0">
                <a:latin typeface="+mj-lt"/>
              </a:rPr>
              <a:t>, </a:t>
            </a:r>
            <a:r>
              <a:rPr lang="fr-FR" sz="1700" dirty="0" err="1">
                <a:latin typeface="+mj-lt"/>
              </a:rPr>
              <a:t>pooling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layers</a:t>
            </a:r>
            <a:r>
              <a:rPr lang="fr-FR" sz="1700" dirty="0">
                <a:latin typeface="+mj-lt"/>
              </a:rPr>
              <a:t>, and </a:t>
            </a:r>
            <a:r>
              <a:rPr lang="fr-FR" sz="1700" dirty="0" err="1">
                <a:latin typeface="+mj-lt"/>
              </a:rPr>
              <a:t>fully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connected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layers</a:t>
            </a:r>
            <a:r>
              <a:rPr lang="fr-FR" sz="1700" dirty="0">
                <a:latin typeface="+mj-lt"/>
              </a:rPr>
              <a:t>), are the </a:t>
            </a:r>
            <a:r>
              <a:rPr lang="fr-FR" sz="1700" dirty="0" err="1">
                <a:latin typeface="+mj-lt"/>
              </a:rPr>
              <a:t>most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popular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subfield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owing</a:t>
            </a:r>
            <a:r>
              <a:rPr lang="fr-FR" sz="1700" dirty="0">
                <a:latin typeface="+mj-lt"/>
              </a:rPr>
              <a:t> to a </a:t>
            </a:r>
            <a:r>
              <a:rPr lang="fr-FR" sz="1700" dirty="0" err="1">
                <a:latin typeface="+mj-lt"/>
              </a:rPr>
              <a:t>wide</a:t>
            </a:r>
            <a:r>
              <a:rPr lang="fr-FR" sz="1700" dirty="0">
                <a:latin typeface="+mj-lt"/>
              </a:rPr>
              <a:t> range of data </a:t>
            </a:r>
            <a:r>
              <a:rPr lang="fr-FR" sz="1700" dirty="0" err="1">
                <a:latin typeface="+mj-lt"/>
              </a:rPr>
              <a:t>representation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because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they</a:t>
            </a:r>
            <a:r>
              <a:rPr lang="fr-FR" sz="1700" dirty="0">
                <a:latin typeface="+mj-lt"/>
              </a:rPr>
              <a:t> are </a:t>
            </a:r>
            <a:r>
              <a:rPr lang="fr-FR" sz="1700" dirty="0" err="1">
                <a:latin typeface="+mj-lt"/>
              </a:rPr>
              <a:t>very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robust</a:t>
            </a:r>
            <a:r>
              <a:rPr lang="fr-FR" sz="1700" dirty="0">
                <a:latin typeface="+mj-lt"/>
              </a:rPr>
              <a:t> (</a:t>
            </a:r>
            <a:r>
              <a:rPr lang="fr-FR" sz="1700" dirty="0" err="1">
                <a:latin typeface="+mj-lt"/>
              </a:rPr>
              <a:t>depend</a:t>
            </a:r>
            <a:r>
              <a:rPr lang="fr-FR" sz="1700" dirty="0">
                <a:latin typeface="+mj-lt"/>
              </a:rPr>
              <a:t> on the </a:t>
            </a:r>
            <a:r>
              <a:rPr lang="fr-FR" sz="1700" dirty="0" err="1">
                <a:latin typeface="+mj-lt"/>
              </a:rPr>
              <a:t>dataset</a:t>
            </a:r>
            <a:r>
              <a:rPr lang="fr-FR" sz="1700" dirty="0">
                <a:latin typeface="+mj-lt"/>
              </a:rPr>
              <a:t>). </a:t>
            </a:r>
          </a:p>
          <a:p>
            <a:pPr marL="0" indent="0" algn="just">
              <a:buNone/>
            </a:pPr>
            <a:r>
              <a:rPr lang="fr-FR" sz="1700" dirty="0">
                <a:latin typeface="+mj-lt"/>
              </a:rPr>
              <a:t>Convolutions </a:t>
            </a:r>
            <a:r>
              <a:rPr lang="fr-FR" sz="1700" dirty="0" err="1">
                <a:latin typeface="+mj-lt"/>
              </a:rPr>
              <a:t>extract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deep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feature</a:t>
            </a:r>
            <a:r>
              <a:rPr lang="fr-FR" sz="1700" dirty="0">
                <a:latin typeface="+mj-lt"/>
              </a:rPr>
              <a:t> information </a:t>
            </a:r>
            <a:r>
              <a:rPr lang="fr-FR" sz="1700" dirty="0" err="1">
                <a:latin typeface="+mj-lt"/>
              </a:rPr>
              <a:t>from</a:t>
            </a:r>
            <a:r>
              <a:rPr lang="fr-FR" sz="1700" dirty="0">
                <a:latin typeface="+mj-lt"/>
              </a:rPr>
              <a:t> frames : </a:t>
            </a:r>
            <a:r>
              <a:rPr lang="fr-FR" sz="1700" b="1" dirty="0" err="1">
                <a:latin typeface="+mj-lt"/>
              </a:rPr>
              <a:t>computing</a:t>
            </a:r>
            <a:r>
              <a:rPr lang="fr-FR" sz="1700" b="1" dirty="0">
                <a:latin typeface="+mj-lt"/>
              </a:rPr>
              <a:t> the </a:t>
            </a:r>
            <a:r>
              <a:rPr lang="fr-FR" sz="1700" b="1" dirty="0" err="1">
                <a:latin typeface="+mj-lt"/>
              </a:rPr>
              <a:t>correlation</a:t>
            </a:r>
            <a:r>
              <a:rPr lang="fr-FR" sz="1700" b="1" dirty="0">
                <a:latin typeface="+mj-lt"/>
              </a:rPr>
              <a:t> </a:t>
            </a:r>
            <a:r>
              <a:rPr lang="fr-FR" sz="1700" b="1" dirty="0" err="1">
                <a:latin typeface="+mj-lt"/>
              </a:rPr>
              <a:t>between</a:t>
            </a:r>
            <a:r>
              <a:rPr lang="fr-FR" sz="1700" b="1" dirty="0">
                <a:latin typeface="+mj-lt"/>
              </a:rPr>
              <a:t> the pixels, </a:t>
            </a:r>
            <a:r>
              <a:rPr lang="fr-FR" sz="1700" b="1" dirty="0" err="1">
                <a:latin typeface="+mj-lt"/>
              </a:rPr>
              <a:t>with</a:t>
            </a:r>
            <a:r>
              <a:rPr lang="fr-FR" sz="1700" b="1" dirty="0">
                <a:latin typeface="+mj-lt"/>
              </a:rPr>
              <a:t> the aspect of location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also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included</a:t>
            </a:r>
            <a:r>
              <a:rPr lang="fr-FR" sz="1700" dirty="0">
                <a:latin typeface="+mj-lt"/>
              </a:rPr>
              <a:t>. </a:t>
            </a:r>
          </a:p>
          <a:p>
            <a:pPr marL="0" indent="0" algn="just">
              <a:buNone/>
            </a:pPr>
            <a:r>
              <a:rPr lang="fr-FR" sz="1700" b="0" i="0" dirty="0" err="1">
                <a:effectLst/>
                <a:latin typeface="+mj-lt"/>
              </a:rPr>
              <a:t>Trainning</a:t>
            </a:r>
            <a:r>
              <a:rPr lang="fr-FR" sz="1700" b="0" i="0" dirty="0">
                <a:effectLst/>
                <a:latin typeface="+mj-lt"/>
              </a:rPr>
              <a:t> neural networks (CNN in </a:t>
            </a:r>
            <a:r>
              <a:rPr lang="fr-FR" sz="1700" b="0" i="0" dirty="0" err="1">
                <a:effectLst/>
                <a:latin typeface="+mj-lt"/>
              </a:rPr>
              <a:t>this</a:t>
            </a:r>
            <a:r>
              <a:rPr lang="fr-FR" sz="1700" b="0" i="0" dirty="0">
                <a:effectLst/>
                <a:latin typeface="+mj-lt"/>
              </a:rPr>
              <a:t> case) </a:t>
            </a:r>
            <a:r>
              <a:rPr lang="fr-FR" sz="1700" b="0" i="0" dirty="0" err="1">
                <a:effectLst/>
                <a:latin typeface="+mj-lt"/>
              </a:rPr>
              <a:t>using</a:t>
            </a:r>
            <a:r>
              <a:rPr lang="fr-FR" sz="1700" b="0" i="0" dirty="0">
                <a:effectLst/>
                <a:latin typeface="+mj-lt"/>
              </a:rPr>
              <a:t> </a:t>
            </a:r>
            <a:r>
              <a:rPr lang="fr-FR" sz="1700" b="1" i="0" dirty="0" err="1">
                <a:effectLst/>
                <a:latin typeface="+mj-lt"/>
              </a:rPr>
              <a:t>transfer</a:t>
            </a:r>
            <a:r>
              <a:rPr lang="fr-FR" sz="1700" b="1" i="0" dirty="0">
                <a:effectLst/>
                <a:latin typeface="+mj-lt"/>
              </a:rPr>
              <a:t> </a:t>
            </a:r>
            <a:r>
              <a:rPr lang="fr-FR" sz="1700" b="1" i="0" dirty="0" err="1">
                <a:effectLst/>
                <a:latin typeface="+mj-lt"/>
              </a:rPr>
              <a:t>learning</a:t>
            </a:r>
            <a:r>
              <a:rPr lang="fr-FR" sz="1700" b="1" dirty="0">
                <a:latin typeface="+mj-lt"/>
              </a:rPr>
              <a:t> </a:t>
            </a:r>
            <a:r>
              <a:rPr lang="fr-FR" sz="1700" dirty="0">
                <a:latin typeface="+mj-lt"/>
              </a:rPr>
              <a:t>(</a:t>
            </a:r>
            <a:r>
              <a:rPr lang="fr-FR" sz="1700" dirty="0" err="1">
                <a:latin typeface="+mj-lt"/>
              </a:rPr>
              <a:t>using</a:t>
            </a:r>
            <a:r>
              <a:rPr lang="fr-FR" sz="1700" dirty="0">
                <a:latin typeface="+mj-lt"/>
              </a:rPr>
              <a:t> the </a:t>
            </a:r>
            <a:r>
              <a:rPr lang="fr-FR" sz="1700" dirty="0" err="1">
                <a:latin typeface="+mj-lt"/>
              </a:rPr>
              <a:t>parameters</a:t>
            </a:r>
            <a:r>
              <a:rPr lang="fr-FR" sz="1700" dirty="0">
                <a:latin typeface="+mj-lt"/>
              </a:rPr>
              <a:t> of </a:t>
            </a:r>
            <a:r>
              <a:rPr lang="fr-FR" sz="1700" dirty="0" err="1">
                <a:latin typeface="+mj-lt"/>
              </a:rPr>
              <a:t>already</a:t>
            </a:r>
            <a:r>
              <a:rPr lang="fr-FR" sz="1700" dirty="0">
                <a:latin typeface="+mj-lt"/>
              </a:rPr>
              <a:t> </a:t>
            </a:r>
            <a:r>
              <a:rPr lang="fr-FR" sz="1700" dirty="0" err="1">
                <a:latin typeface="+mj-lt"/>
              </a:rPr>
              <a:t>trained</a:t>
            </a:r>
            <a:r>
              <a:rPr lang="fr-FR" sz="1700" dirty="0">
                <a:latin typeface="+mj-lt"/>
              </a:rPr>
              <a:t> model: </a:t>
            </a:r>
            <a:r>
              <a:rPr lang="fr-FR" sz="1700" dirty="0" err="1">
                <a:latin typeface="+mj-lt"/>
              </a:rPr>
              <a:t>Resnet</a:t>
            </a:r>
            <a:r>
              <a:rPr lang="fr-FR" sz="1700" dirty="0">
                <a:latin typeface="+mj-lt"/>
              </a:rPr>
              <a:t>, </a:t>
            </a:r>
            <a:r>
              <a:rPr lang="fr-FR" sz="1700" dirty="0" err="1">
                <a:latin typeface="+mj-lt"/>
              </a:rPr>
              <a:t>Mobilnet</a:t>
            </a:r>
            <a:r>
              <a:rPr lang="fr-FR" sz="1700" dirty="0">
                <a:latin typeface="+mj-lt"/>
              </a:rPr>
              <a:t>...) </a:t>
            </a:r>
            <a:r>
              <a:rPr lang="fr-FR" sz="1700" b="0" i="0" dirty="0">
                <a:effectLst/>
                <a:latin typeface="+mj-lt"/>
              </a:rPr>
              <a:t>can </a:t>
            </a:r>
            <a:r>
              <a:rPr lang="fr-FR" sz="1700" b="0" i="0" dirty="0" err="1">
                <a:effectLst/>
                <a:latin typeface="+mj-lt"/>
              </a:rPr>
              <a:t>be</a:t>
            </a:r>
            <a:r>
              <a:rPr lang="fr-FR" sz="1700" b="0" i="0" dirty="0">
                <a:effectLst/>
                <a:latin typeface="+mj-lt"/>
              </a:rPr>
              <a:t> </a:t>
            </a:r>
            <a:r>
              <a:rPr lang="fr-FR" sz="1700" b="0" i="0" dirty="0" err="1">
                <a:effectLst/>
                <a:latin typeface="+mj-lt"/>
              </a:rPr>
              <a:t>very</a:t>
            </a:r>
            <a:r>
              <a:rPr lang="fr-FR" sz="1700" b="0" i="0" dirty="0">
                <a:effectLst/>
                <a:latin typeface="+mj-lt"/>
              </a:rPr>
              <a:t> </a:t>
            </a:r>
            <a:r>
              <a:rPr lang="fr-FR" sz="1700" b="0" i="0" dirty="0" err="1">
                <a:effectLst/>
                <a:latin typeface="+mj-lt"/>
              </a:rPr>
              <a:t>helpful</a:t>
            </a:r>
            <a:r>
              <a:rPr lang="fr-FR" sz="1700" b="0" i="0" dirty="0">
                <a:effectLst/>
                <a:latin typeface="+mj-lt"/>
              </a:rPr>
              <a:t> for </a:t>
            </a:r>
            <a:r>
              <a:rPr lang="fr-FR" sz="1700" b="0" i="0" dirty="0" err="1">
                <a:effectLst/>
                <a:latin typeface="+mj-lt"/>
              </a:rPr>
              <a:t>deep</a:t>
            </a:r>
            <a:r>
              <a:rPr lang="fr-FR" sz="1700" b="0" i="0" dirty="0">
                <a:effectLst/>
                <a:latin typeface="+mj-lt"/>
              </a:rPr>
              <a:t> </a:t>
            </a:r>
            <a:r>
              <a:rPr lang="fr-FR" sz="1700" b="0" i="0" dirty="0" err="1">
                <a:effectLst/>
                <a:latin typeface="+mj-lt"/>
              </a:rPr>
              <a:t>learning</a:t>
            </a:r>
            <a:r>
              <a:rPr lang="fr-FR" sz="1700" b="0" i="0" dirty="0">
                <a:effectLst/>
                <a:latin typeface="+mj-lt"/>
              </a:rPr>
              <a:t> training</a:t>
            </a:r>
          </a:p>
          <a:p>
            <a:pPr marL="0" indent="0" algn="just">
              <a:buNone/>
            </a:pPr>
            <a:endParaRPr lang="fr-FR" sz="1700" dirty="0">
              <a:latin typeface="+mj-lt"/>
            </a:endParaRPr>
          </a:p>
          <a:p>
            <a:pPr marL="0" indent="0" algn="just">
              <a:buNone/>
            </a:pPr>
            <a:endParaRPr lang="fr-FR" sz="1700" dirty="0">
              <a:latin typeface="+mj-lt"/>
            </a:endParaRPr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8EA1235A-4507-7AA2-2DAC-FFB8E3B7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</a:t>
            </a:r>
            <a:r>
              <a:rPr lang="fr-FR" sz="3600" b="1" dirty="0" err="1"/>
              <a:t>Features</a:t>
            </a:r>
            <a:r>
              <a:rPr lang="fr-FR" sz="3600" b="1" dirty="0"/>
              <a:t> extractions</a:t>
            </a:r>
          </a:p>
        </p:txBody>
      </p:sp>
      <p:pic>
        <p:nvPicPr>
          <p:cNvPr id="3074" name="Picture 2" descr="Review: DCN / DCNv1 — Deformable Convolutional Networks, 2nd Runner Up in  2017 COCO Detection (Object Detection) | by Sik-Ho Tsang | Towards Data  Science">
            <a:extLst>
              <a:ext uri="{FF2B5EF4-FFF2-40B4-BE49-F238E27FC236}">
                <a16:creationId xmlns:a16="http://schemas.microsoft.com/office/drawing/2014/main" id="{9F5C8CD4-CA4A-5B37-364A-168FCFC7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50" y="4630000"/>
            <a:ext cx="4080981" cy="20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illustration of the 2D dilated convolution with spatial size of 3×3...  | Download Scientific Diagram">
            <a:extLst>
              <a:ext uri="{FF2B5EF4-FFF2-40B4-BE49-F238E27FC236}">
                <a16:creationId xmlns:a16="http://schemas.microsoft.com/office/drawing/2014/main" id="{2F770E2C-93D8-7351-14FF-4C20B688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48" y="4457289"/>
            <a:ext cx="3209353" cy="20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1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4E01C-C7D8-983C-F65B-5EE6EFB3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67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Machine Learning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sz="1800" dirty="0">
                <a:latin typeface="+mj-lt"/>
              </a:rPr>
              <a:t>T</a:t>
            </a:r>
            <a:r>
              <a:rPr lang="fr-FR" sz="1800" b="0" i="0" dirty="0">
                <a:effectLst/>
                <a:latin typeface="+mj-lt"/>
              </a:rPr>
              <a:t>he </a:t>
            </a:r>
            <a:r>
              <a:rPr lang="fr-FR" sz="1800" b="0" i="0" dirty="0" err="1">
                <a:effectLst/>
                <a:latin typeface="+mj-lt"/>
              </a:rPr>
              <a:t>early</a:t>
            </a:r>
            <a:r>
              <a:rPr lang="fr-FR" sz="1800" b="0" i="0" dirty="0">
                <a:effectLst/>
                <a:latin typeface="+mj-lt"/>
              </a:rPr>
              <a:t> VD </a:t>
            </a:r>
            <a:r>
              <a:rPr lang="fr-FR" sz="1800" b="0" i="0" dirty="0" err="1">
                <a:effectLst/>
                <a:latin typeface="+mj-lt"/>
              </a:rPr>
              <a:t>methods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were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largely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considering</a:t>
            </a:r>
            <a:r>
              <a:rPr lang="fr-FR" sz="1800" b="0" i="0" dirty="0">
                <a:effectLst/>
                <a:latin typeface="+mj-lt"/>
              </a:rPr>
              <a:t> of </a:t>
            </a:r>
            <a:r>
              <a:rPr lang="fr-FR" sz="1800" b="0" i="0" dirty="0" err="1">
                <a:effectLst/>
                <a:latin typeface="+mj-lt"/>
              </a:rPr>
              <a:t>only</a:t>
            </a:r>
            <a:r>
              <a:rPr lang="fr-FR" sz="1800" b="0" i="0" dirty="0">
                <a:effectLst/>
                <a:latin typeface="+mj-lt"/>
              </a:rPr>
              <a:t> image </a:t>
            </a:r>
            <a:r>
              <a:rPr lang="fr-FR" sz="1800" b="0" i="0" dirty="0" err="1">
                <a:effectLst/>
                <a:latin typeface="+mj-lt"/>
              </a:rPr>
              <a:t>processing</a:t>
            </a:r>
            <a:r>
              <a:rPr lang="fr-FR" sz="1800" b="0" i="0" dirty="0">
                <a:effectLst/>
                <a:latin typeface="+mj-lt"/>
              </a:rPr>
              <a:t> and pattern recognition </a:t>
            </a:r>
            <a:r>
              <a:rPr lang="fr-FR" sz="1800" b="0" i="0" dirty="0" err="1">
                <a:effectLst/>
                <a:latin typeface="+mj-lt"/>
              </a:rPr>
              <a:t>methods</a:t>
            </a:r>
            <a:r>
              <a:rPr lang="fr-FR" sz="1800" b="0" i="0" dirty="0">
                <a:effectLst/>
                <a:latin typeface="+mj-lt"/>
              </a:rPr>
              <a:t> to </a:t>
            </a:r>
            <a:r>
              <a:rPr lang="fr-FR" sz="1800" b="0" i="0" dirty="0" err="1">
                <a:effectLst/>
                <a:latin typeface="+mj-lt"/>
              </a:rPr>
              <a:t>predict</a:t>
            </a:r>
            <a:r>
              <a:rPr lang="fr-FR" sz="1800" b="0" i="0" dirty="0">
                <a:effectLst/>
                <a:latin typeface="+mj-lt"/>
              </a:rPr>
              <a:t> violence (or </a:t>
            </a:r>
            <a:r>
              <a:rPr lang="fr-FR" sz="1800" b="0" i="0" dirty="0" err="1">
                <a:effectLst/>
                <a:latin typeface="+mj-lt"/>
              </a:rPr>
              <a:t>abnormal</a:t>
            </a:r>
            <a:r>
              <a:rPr lang="fr-FR" sz="1800" b="0" i="0" dirty="0">
                <a:effectLst/>
                <a:latin typeface="+mj-lt"/>
              </a:rPr>
              <a:t>) </a:t>
            </a:r>
            <a:r>
              <a:rPr lang="fr-FR" sz="1800" b="0" i="0" dirty="0" err="1">
                <a:effectLst/>
                <a:latin typeface="+mj-lt"/>
              </a:rPr>
              <a:t>events</a:t>
            </a:r>
            <a:r>
              <a:rPr lang="fr-FR" sz="1800" b="0" i="0" dirty="0">
                <a:effectLst/>
                <a:latin typeface="+mj-lt"/>
              </a:rPr>
              <a:t>. Once </a:t>
            </a:r>
            <a:r>
              <a:rPr lang="fr-FR" sz="1800" b="0" i="0" dirty="0" err="1">
                <a:effectLst/>
                <a:latin typeface="+mj-lt"/>
              </a:rPr>
              <a:t>features</a:t>
            </a:r>
            <a:r>
              <a:rPr lang="fr-FR" sz="1800" b="0" i="0" dirty="0">
                <a:effectLst/>
                <a:latin typeface="+mj-lt"/>
              </a:rPr>
              <a:t> are </a:t>
            </a:r>
            <a:r>
              <a:rPr lang="fr-FR" sz="1800" b="0" i="0" dirty="0" err="1">
                <a:effectLst/>
                <a:latin typeface="+mj-lt"/>
              </a:rPr>
              <a:t>extracted</a:t>
            </a:r>
            <a:r>
              <a:rPr lang="fr-FR" sz="1800" b="0" i="0" dirty="0">
                <a:effectLst/>
                <a:latin typeface="+mj-lt"/>
              </a:rPr>
              <a:t>, </a:t>
            </a:r>
            <a:r>
              <a:rPr lang="fr-FR" sz="1800" b="0" i="0" dirty="0" err="1">
                <a:effectLst/>
                <a:latin typeface="+mj-lt"/>
              </a:rPr>
              <a:t>they</a:t>
            </a:r>
            <a:r>
              <a:rPr lang="fr-FR" sz="1800" b="0" i="0" dirty="0">
                <a:effectLst/>
                <a:latin typeface="+mj-lt"/>
              </a:rPr>
              <a:t> are </a:t>
            </a:r>
            <a:r>
              <a:rPr lang="fr-FR" sz="1800" b="0" i="0" dirty="0" err="1">
                <a:effectLst/>
                <a:latin typeface="+mj-lt"/>
              </a:rPr>
              <a:t>fed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into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classifiers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such</a:t>
            </a:r>
            <a:r>
              <a:rPr lang="fr-FR" sz="1800" b="0" i="0" dirty="0">
                <a:effectLst/>
                <a:latin typeface="+mj-lt"/>
              </a:rPr>
              <a:t> as SVM, KNN, K-</a:t>
            </a:r>
            <a:r>
              <a:rPr lang="fr-FR" sz="1800" b="0" i="0" dirty="0" err="1">
                <a:effectLst/>
                <a:latin typeface="+mj-lt"/>
              </a:rPr>
              <a:t>Means</a:t>
            </a:r>
            <a:r>
              <a:rPr lang="fr-FR" sz="1800" b="0" i="0" dirty="0">
                <a:effectLst/>
                <a:latin typeface="+mj-lt"/>
              </a:rPr>
              <a:t>, </a:t>
            </a:r>
            <a:r>
              <a:rPr lang="fr-FR" sz="1800" b="0" i="0" dirty="0" err="1">
                <a:effectLst/>
                <a:latin typeface="+mj-lt"/>
              </a:rPr>
              <a:t>Naıve</a:t>
            </a:r>
            <a:r>
              <a:rPr lang="fr-FR" sz="1800" b="0" i="0" dirty="0">
                <a:effectLst/>
                <a:latin typeface="+mj-lt"/>
              </a:rPr>
              <a:t> Bayes, </a:t>
            </a:r>
            <a:r>
              <a:rPr lang="fr-FR" sz="1800" b="0" i="0" dirty="0" err="1">
                <a:effectLst/>
                <a:latin typeface="+mj-lt"/>
              </a:rPr>
              <a:t>particle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filters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with</a:t>
            </a:r>
            <a:r>
              <a:rPr lang="fr-FR" sz="1800" b="0" i="0" dirty="0">
                <a:effectLst/>
                <a:latin typeface="+mj-lt"/>
              </a:rPr>
              <a:t> an approximation </a:t>
            </a:r>
            <a:r>
              <a:rPr lang="fr-FR" sz="1800" b="0" i="0" dirty="0" err="1">
                <a:effectLst/>
                <a:latin typeface="+mj-lt"/>
              </a:rPr>
              <a:t>inference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scheme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that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computes</a:t>
            </a:r>
            <a:r>
              <a:rPr lang="fr-FR" sz="1800" b="0" i="0" dirty="0">
                <a:effectLst/>
                <a:latin typeface="+mj-lt"/>
              </a:rPr>
              <a:t> the distributions of </a:t>
            </a:r>
            <a:r>
              <a:rPr lang="fr-FR" sz="1800" b="0" i="0" dirty="0" err="1">
                <a:effectLst/>
                <a:latin typeface="+mj-lt"/>
              </a:rPr>
              <a:t>hidden</a:t>
            </a:r>
            <a:r>
              <a:rPr lang="fr-FR" sz="1800" b="0" i="0" dirty="0">
                <a:effectLst/>
                <a:latin typeface="+mj-lt"/>
              </a:rPr>
              <a:t> Markov model, </a:t>
            </a:r>
            <a:r>
              <a:rPr lang="fr-FR" sz="1800" b="0" i="0" dirty="0" err="1">
                <a:effectLst/>
                <a:latin typeface="+mj-lt"/>
              </a:rPr>
              <a:t>AdaBoost</a:t>
            </a:r>
            <a:r>
              <a:rPr lang="fr-FR" sz="1800" b="0" i="0" dirty="0">
                <a:effectLst/>
                <a:latin typeface="+mj-lt"/>
              </a:rPr>
              <a:t>...</a:t>
            </a:r>
          </a:p>
          <a:p>
            <a:pPr marL="0" indent="0">
              <a:buNone/>
            </a:pPr>
            <a:br>
              <a:rPr lang="fr-FR" sz="1800" dirty="0">
                <a:latin typeface="+mj-lt"/>
              </a:rPr>
            </a:br>
            <a:r>
              <a:rPr lang="fr-FR" sz="1800" b="0" i="0" dirty="0">
                <a:effectLst/>
                <a:latin typeface="+mj-lt"/>
              </a:rPr>
              <a:t>Machine </a:t>
            </a:r>
            <a:r>
              <a:rPr lang="fr-FR" sz="1800" b="0" i="0" dirty="0" err="1">
                <a:effectLst/>
                <a:latin typeface="+mj-lt"/>
              </a:rPr>
              <a:t>learning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is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mostly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limited</a:t>
            </a:r>
            <a:r>
              <a:rPr lang="fr-FR" sz="1800" b="0" i="0" dirty="0">
                <a:effectLst/>
                <a:latin typeface="+mj-lt"/>
              </a:rPr>
              <a:t> to situations </a:t>
            </a:r>
            <a:r>
              <a:rPr lang="fr-FR" sz="1800" b="0" i="0" dirty="0" err="1">
                <a:effectLst/>
                <a:latin typeface="+mj-lt"/>
              </a:rPr>
              <a:t>with</a:t>
            </a:r>
            <a:r>
              <a:rPr lang="fr-FR" sz="1800" b="0" i="0" dirty="0">
                <a:effectLst/>
                <a:latin typeface="+mj-lt"/>
              </a:rPr>
              <a:t> instant normal motion, not </a:t>
            </a:r>
            <a:r>
              <a:rPr lang="fr-FR" sz="1800" b="0" i="0" dirty="0" err="1">
                <a:effectLst/>
                <a:latin typeface="+mj-lt"/>
              </a:rPr>
              <a:t>complex</a:t>
            </a:r>
            <a:r>
              <a:rPr lang="fr-FR" sz="1800" b="0" i="0" dirty="0">
                <a:effectLst/>
                <a:latin typeface="+mj-lt"/>
              </a:rPr>
              <a:t> real-world situations. </a:t>
            </a:r>
            <a:r>
              <a:rPr lang="fr-FR" sz="1800" b="0" i="0" dirty="0" err="1">
                <a:effectLst/>
                <a:latin typeface="+mj-lt"/>
              </a:rPr>
              <a:t>Traditional</a:t>
            </a:r>
            <a:r>
              <a:rPr lang="fr-FR" sz="1800" b="0" i="0" dirty="0">
                <a:effectLst/>
                <a:latin typeface="+mj-lt"/>
              </a:rPr>
              <a:t> image-</a:t>
            </a:r>
            <a:r>
              <a:rPr lang="fr-FR" sz="1800" b="0" i="0" dirty="0" err="1">
                <a:effectLst/>
                <a:latin typeface="+mj-lt"/>
              </a:rPr>
              <a:t>based</a:t>
            </a:r>
            <a:r>
              <a:rPr lang="fr-FR" sz="1800" b="0" i="0" dirty="0">
                <a:effectLst/>
                <a:latin typeface="+mj-lt"/>
              </a:rPr>
              <a:t> surveillance </a:t>
            </a:r>
            <a:r>
              <a:rPr lang="fr-FR" sz="1800" b="0" i="0" dirty="0" err="1">
                <a:effectLst/>
                <a:latin typeface="+mj-lt"/>
              </a:rPr>
              <a:t>methods</a:t>
            </a:r>
            <a:r>
              <a:rPr lang="fr-FR" sz="1800" b="0" i="0" dirty="0">
                <a:effectLst/>
                <a:latin typeface="+mj-lt"/>
              </a:rPr>
              <a:t> are </a:t>
            </a:r>
            <a:r>
              <a:rPr lang="fr-FR" sz="1800" b="0" i="0" dirty="0" err="1">
                <a:effectLst/>
                <a:latin typeface="+mj-lt"/>
              </a:rPr>
              <a:t>designed</a:t>
            </a:r>
            <a:r>
              <a:rPr lang="fr-FR" sz="1800" b="0" i="0" dirty="0">
                <a:effectLst/>
                <a:latin typeface="+mj-lt"/>
              </a:rPr>
              <a:t> to </a:t>
            </a:r>
            <a:r>
              <a:rPr lang="fr-FR" sz="1800" b="0" i="0" dirty="0" err="1">
                <a:effectLst/>
                <a:latin typeface="+mj-lt"/>
              </a:rPr>
              <a:t>function</a:t>
            </a:r>
            <a:r>
              <a:rPr lang="fr-FR" sz="1800" b="0" i="0" dirty="0">
                <a:effectLst/>
                <a:latin typeface="+mj-lt"/>
              </a:rPr>
              <a:t> for </a:t>
            </a:r>
            <a:r>
              <a:rPr lang="fr-FR" sz="1800" b="0" i="0" dirty="0" err="1">
                <a:effectLst/>
                <a:latin typeface="+mj-lt"/>
              </a:rPr>
              <a:t>static</a:t>
            </a:r>
            <a:r>
              <a:rPr lang="fr-FR" sz="1800" b="0" i="0" dirty="0">
                <a:effectLst/>
                <a:latin typeface="+mj-lt"/>
              </a:rPr>
              <a:t> data, </a:t>
            </a:r>
            <a:r>
              <a:rPr lang="fr-FR" sz="1800" b="0" i="0" dirty="0" err="1">
                <a:effectLst/>
                <a:latin typeface="+mj-lt"/>
              </a:rPr>
              <a:t>where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events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occur</a:t>
            </a:r>
            <a:r>
              <a:rPr lang="fr-FR" sz="1800" b="0" i="0" dirty="0">
                <a:effectLst/>
                <a:latin typeface="+mj-lt"/>
              </a:rPr>
              <a:t> in a </a:t>
            </a:r>
            <a:r>
              <a:rPr lang="fr-FR" sz="1800" b="0" i="0" dirty="0" err="1">
                <a:effectLst/>
                <a:latin typeface="+mj-lt"/>
              </a:rPr>
              <a:t>sequence</a:t>
            </a:r>
            <a:r>
              <a:rPr lang="fr-FR" sz="1800" b="0" i="0" dirty="0">
                <a:effectLst/>
                <a:latin typeface="+mj-lt"/>
              </a:rPr>
              <a:t> of images. </a:t>
            </a:r>
          </a:p>
          <a:p>
            <a:pPr marL="0" indent="0">
              <a:buNone/>
            </a:pPr>
            <a:r>
              <a:rPr lang="fr-FR" sz="1800" b="0" i="0" dirty="0">
                <a:effectLst/>
                <a:latin typeface="+mj-lt"/>
              </a:rPr>
              <a:t>Most of </a:t>
            </a:r>
            <a:r>
              <a:rPr lang="fr-FR" sz="1800" b="0" i="0" dirty="0" err="1">
                <a:effectLst/>
                <a:latin typeface="+mj-lt"/>
              </a:rPr>
              <a:t>these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methods</a:t>
            </a:r>
            <a:r>
              <a:rPr lang="fr-FR" sz="1800" b="0" i="0" dirty="0">
                <a:effectLst/>
                <a:latin typeface="+mj-lt"/>
              </a:rPr>
              <a:t> do not </a:t>
            </a:r>
            <a:r>
              <a:rPr lang="fr-FR" sz="1800" b="0" i="0" dirty="0" err="1">
                <a:effectLst/>
                <a:latin typeface="+mj-lt"/>
              </a:rPr>
              <a:t>result</a:t>
            </a:r>
            <a:r>
              <a:rPr lang="fr-FR" sz="1800" b="0" i="0" dirty="0">
                <a:effectLst/>
                <a:latin typeface="+mj-lt"/>
              </a:rPr>
              <a:t> in </a:t>
            </a:r>
            <a:r>
              <a:rPr lang="fr-FR" sz="1800" b="0" i="0" dirty="0" err="1">
                <a:effectLst/>
                <a:latin typeface="+mj-lt"/>
              </a:rPr>
              <a:t>trustyworthy</a:t>
            </a:r>
            <a:r>
              <a:rPr lang="fr-FR" sz="1800" b="0" i="0" dirty="0">
                <a:effectLst/>
                <a:latin typeface="+mj-lt"/>
              </a:rPr>
              <a:t> </a:t>
            </a:r>
            <a:r>
              <a:rPr lang="fr-FR" sz="1800" b="0" i="0" dirty="0" err="1">
                <a:effectLst/>
                <a:latin typeface="+mj-lt"/>
              </a:rPr>
              <a:t>decisions</a:t>
            </a:r>
            <a:r>
              <a:rPr lang="fr-FR" sz="1800" b="0" i="0" dirty="0">
                <a:effectLst/>
                <a:latin typeface="+mj-lt"/>
              </a:rPr>
              <a:t> due to </a:t>
            </a:r>
            <a:r>
              <a:rPr lang="fr-FR" sz="1800" b="0" i="0" dirty="0" err="1">
                <a:effectLst/>
                <a:latin typeface="+mj-lt"/>
              </a:rPr>
              <a:t>their</a:t>
            </a:r>
            <a:r>
              <a:rPr lang="fr-FR" sz="1800" b="0" i="0" dirty="0">
                <a:effectLst/>
                <a:latin typeface="+mj-lt"/>
              </a:rPr>
              <a:t> spatial image </a:t>
            </a:r>
            <a:r>
              <a:rPr lang="fr-FR" sz="1800" b="0" i="0" dirty="0" err="1">
                <a:effectLst/>
                <a:latin typeface="+mj-lt"/>
              </a:rPr>
              <a:t>processing</a:t>
            </a:r>
            <a:r>
              <a:rPr lang="fr-FR" sz="1800" b="0" i="0" dirty="0">
                <a:effectLst/>
                <a:latin typeface="+mj-lt"/>
              </a:rPr>
              <a:t>.</a:t>
            </a:r>
            <a:endParaRPr lang="fr-FR" sz="1800" dirty="0">
              <a:latin typeface="+mj-lt"/>
            </a:endParaRPr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8EA1235A-4507-7AA2-2DAC-FFB8E3B7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Learning</a:t>
            </a:r>
          </a:p>
        </p:txBody>
      </p:sp>
    </p:spTree>
    <p:extLst>
      <p:ext uri="{BB962C8B-B14F-4D97-AF65-F5344CB8AC3E}">
        <p14:creationId xmlns:p14="http://schemas.microsoft.com/office/powerpoint/2010/main" val="142233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8EA1235A-4507-7AA2-2DAC-FFB8E3B7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Learning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BCA286-3810-34FD-582F-BBCD88D13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052" y="3755549"/>
            <a:ext cx="5824879" cy="3116309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4E01C-C7D8-983C-F65B-5EE6EFB3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5" y="1272118"/>
            <a:ext cx="1107157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/>
              <a:t>Deep</a:t>
            </a:r>
            <a:r>
              <a:rPr lang="fr-FR" sz="2400" b="1" dirty="0"/>
              <a:t> Learning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i="0" dirty="0">
                <a:effectLst/>
                <a:latin typeface="+mj-lt"/>
              </a:rPr>
              <a:t>By nature, a pattern </a:t>
            </a:r>
            <a:r>
              <a:rPr lang="fr-FR" sz="2000" b="1" i="0" dirty="0" err="1">
                <a:effectLst/>
                <a:latin typeface="+mj-lt"/>
              </a:rPr>
              <a:t>emerges</a:t>
            </a:r>
            <a:r>
              <a:rPr lang="fr-FR" sz="2000" b="1" i="0" dirty="0">
                <a:effectLst/>
                <a:latin typeface="+mj-lt"/>
              </a:rPr>
              <a:t> in a </a:t>
            </a:r>
            <a:r>
              <a:rPr lang="fr-FR" sz="2000" b="1" i="0" dirty="0" err="1">
                <a:effectLst/>
                <a:latin typeface="+mj-lt"/>
              </a:rPr>
              <a:t>sequence</a:t>
            </a:r>
            <a:r>
              <a:rPr lang="fr-FR" sz="2000" b="1" i="0" dirty="0">
                <a:effectLst/>
                <a:latin typeface="+mj-lt"/>
              </a:rPr>
              <a:t> of frames</a:t>
            </a:r>
            <a:r>
              <a:rPr lang="fr-FR" sz="2000" b="0" i="0" dirty="0">
                <a:effectLst/>
                <a:latin typeface="+mj-lt"/>
              </a:rPr>
              <a:t>, </a:t>
            </a:r>
            <a:r>
              <a:rPr lang="fr-FR" sz="2000" b="0" i="0" dirty="0" err="1">
                <a:effectLst/>
                <a:latin typeface="+mj-lt"/>
              </a:rPr>
              <a:t>hence</a:t>
            </a:r>
            <a:r>
              <a:rPr lang="fr-FR" sz="2000" b="0" i="0" dirty="0">
                <a:effectLst/>
                <a:latin typeface="+mj-lt"/>
              </a:rPr>
              <a:t>, </a:t>
            </a:r>
            <a:r>
              <a:rPr lang="fr-FR" sz="2000" b="0" i="0" dirty="0" err="1">
                <a:effectLst/>
                <a:latin typeface="+mj-lt"/>
              </a:rPr>
              <a:t>working</a:t>
            </a:r>
            <a:r>
              <a:rPr lang="fr-FR" sz="2000" b="0" i="0" dirty="0">
                <a:effectLst/>
                <a:latin typeface="+mj-lt"/>
              </a:rPr>
              <a:t> </a:t>
            </a:r>
            <a:r>
              <a:rPr lang="fr-FR" sz="2000" b="0" i="0" dirty="0" err="1">
                <a:effectLst/>
                <a:latin typeface="+mj-lt"/>
              </a:rPr>
              <a:t>with</a:t>
            </a:r>
            <a:r>
              <a:rPr lang="fr-FR" sz="2000" b="0" i="0" dirty="0">
                <a:effectLst/>
                <a:latin typeface="+mj-lt"/>
              </a:rPr>
              <a:t> spatial data </a:t>
            </a:r>
            <a:r>
              <a:rPr lang="fr-FR" sz="2000" b="0" i="0" dirty="0" err="1">
                <a:effectLst/>
                <a:latin typeface="+mj-lt"/>
              </a:rPr>
              <a:t>is</a:t>
            </a:r>
            <a:r>
              <a:rPr lang="fr-FR" sz="2000" b="0" i="0" dirty="0">
                <a:effectLst/>
                <a:latin typeface="+mj-lt"/>
              </a:rPr>
              <a:t> not </a:t>
            </a:r>
            <a:r>
              <a:rPr lang="fr-FR" sz="2000" b="0" i="0" dirty="0" err="1">
                <a:effectLst/>
                <a:latin typeface="+mj-lt"/>
              </a:rPr>
              <a:t>always</a:t>
            </a:r>
            <a:r>
              <a:rPr lang="fr-FR" sz="2000" b="0" i="0" dirty="0">
                <a:effectLst/>
                <a:latin typeface="+mj-lt"/>
              </a:rPr>
              <a:t> </a:t>
            </a:r>
            <a:r>
              <a:rPr lang="fr-FR" sz="2000" b="0" i="0" dirty="0" err="1">
                <a:effectLst/>
                <a:latin typeface="+mj-lt"/>
              </a:rPr>
              <a:t>successful</a:t>
            </a:r>
            <a:r>
              <a:rPr lang="fr-FR" sz="2000" b="0" i="0" dirty="0">
                <a:effectLst/>
                <a:latin typeface="+mj-lt"/>
              </a:rPr>
              <a:t> for an </a:t>
            </a:r>
            <a:r>
              <a:rPr lang="fr-FR" sz="2000" b="0" i="0" dirty="0" err="1">
                <a:effectLst/>
                <a:latin typeface="+mj-lt"/>
              </a:rPr>
              <a:t>activity</a:t>
            </a:r>
            <a:r>
              <a:rPr lang="fr-FR" sz="2000" b="0" i="0" dirty="0">
                <a:effectLst/>
                <a:latin typeface="+mj-lt"/>
              </a:rPr>
              <a:t> recognition </a:t>
            </a:r>
            <a:r>
              <a:rPr lang="fr-FR" sz="2000" b="0" i="0" dirty="0" err="1">
                <a:effectLst/>
                <a:latin typeface="+mj-lt"/>
              </a:rPr>
              <a:t>task</a:t>
            </a:r>
            <a:r>
              <a:rPr lang="fr-FR" sz="2000" b="0" i="0" dirty="0">
                <a:effectLst/>
                <a:latin typeface="+mj-lt"/>
              </a:rPr>
              <a:t>. </a:t>
            </a:r>
            <a:r>
              <a:rPr lang="fr-FR" sz="2000" b="1" i="0" dirty="0" err="1">
                <a:effectLst/>
                <a:latin typeface="+mj-lt"/>
              </a:rPr>
              <a:t>Deep</a:t>
            </a:r>
            <a:r>
              <a:rPr lang="fr-FR" sz="2000" b="1" i="0" dirty="0">
                <a:effectLst/>
                <a:latin typeface="+mj-lt"/>
              </a:rPr>
              <a:t> </a:t>
            </a:r>
            <a:r>
              <a:rPr lang="fr-FR" sz="2000" b="1" i="0" dirty="0" err="1">
                <a:effectLst/>
                <a:latin typeface="+mj-lt"/>
              </a:rPr>
              <a:t>sequence</a:t>
            </a:r>
            <a:r>
              <a:rPr lang="fr-FR" sz="2000" b="1" i="0" dirty="0">
                <a:effectLst/>
                <a:latin typeface="+mj-lt"/>
              </a:rPr>
              <a:t> </a:t>
            </a:r>
            <a:r>
              <a:rPr lang="fr-FR" sz="2000" b="1" i="0" dirty="0" err="1">
                <a:effectLst/>
                <a:latin typeface="+mj-lt"/>
              </a:rPr>
              <a:t>learning</a:t>
            </a:r>
            <a:r>
              <a:rPr lang="fr-FR" sz="2000" b="1" i="0" dirty="0">
                <a:effectLst/>
                <a:latin typeface="+mj-lt"/>
              </a:rPr>
              <a:t> </a:t>
            </a:r>
            <a:r>
              <a:rPr lang="fr-FR" sz="2000" b="1" i="0" dirty="0" err="1">
                <a:effectLst/>
                <a:latin typeface="+mj-lt"/>
              </a:rPr>
              <a:t>models</a:t>
            </a:r>
            <a:r>
              <a:rPr lang="fr-FR" sz="2000" b="0" i="0" dirty="0">
                <a:effectLst/>
                <a:latin typeface="+mj-lt"/>
              </a:rPr>
              <a:t> are the </a:t>
            </a:r>
            <a:r>
              <a:rPr lang="fr-FR" sz="2000" b="0" i="0" dirty="0" err="1">
                <a:effectLst/>
                <a:latin typeface="+mj-lt"/>
              </a:rPr>
              <a:t>most</a:t>
            </a:r>
            <a:r>
              <a:rPr lang="fr-FR" sz="2000" b="0" i="0" dirty="0">
                <a:effectLst/>
                <a:latin typeface="+mj-lt"/>
              </a:rPr>
              <a:t> </a:t>
            </a:r>
            <a:r>
              <a:rPr lang="fr-FR" sz="2000" b="0" i="0" dirty="0" err="1">
                <a:effectLst/>
                <a:latin typeface="+mj-lt"/>
              </a:rPr>
              <a:t>popular</a:t>
            </a:r>
            <a:r>
              <a:rPr lang="fr-FR" sz="2000" b="0" i="0" dirty="0">
                <a:effectLst/>
                <a:latin typeface="+mj-lt"/>
              </a:rPr>
              <a:t> </a:t>
            </a:r>
            <a:r>
              <a:rPr lang="fr-FR" sz="2000" b="0" i="0" dirty="0" err="1">
                <a:effectLst/>
                <a:latin typeface="+mj-lt"/>
              </a:rPr>
              <a:t>research</a:t>
            </a:r>
            <a:r>
              <a:rPr lang="fr-FR" sz="2000" b="0" i="0" dirty="0">
                <a:effectLst/>
                <a:latin typeface="+mj-lt"/>
              </a:rPr>
              <a:t> topic.</a:t>
            </a:r>
          </a:p>
          <a:p>
            <a:pPr marL="0" indent="0">
              <a:buNone/>
            </a:pPr>
            <a:r>
              <a:rPr lang="fr-FR" sz="2000" b="1" dirty="0" err="1">
                <a:latin typeface="+mj-lt"/>
              </a:rPr>
              <a:t>RNNs</a:t>
            </a:r>
            <a:r>
              <a:rPr lang="fr-FR" sz="2000" b="1" dirty="0">
                <a:latin typeface="+mj-lt"/>
              </a:rPr>
              <a:t> are </a:t>
            </a:r>
            <a:r>
              <a:rPr lang="fr-FR" sz="2000" b="1" dirty="0" err="1">
                <a:latin typeface="+mj-lt"/>
              </a:rPr>
              <a:t>used</a:t>
            </a:r>
            <a:r>
              <a:rPr lang="fr-FR" sz="2000" b="1" dirty="0">
                <a:latin typeface="+mj-lt"/>
              </a:rPr>
              <a:t> to </a:t>
            </a:r>
            <a:r>
              <a:rPr lang="fr-FR" sz="2000" b="1" dirty="0" err="1">
                <a:latin typeface="+mj-lt"/>
              </a:rPr>
              <a:t>comprehend</a:t>
            </a:r>
            <a:r>
              <a:rPr lang="fr-FR" sz="2000" b="1" dirty="0">
                <a:latin typeface="+mj-lt"/>
              </a:rPr>
              <a:t> </a:t>
            </a:r>
            <a:r>
              <a:rPr lang="fr-FR" sz="2000" b="1" dirty="0" err="1">
                <a:latin typeface="+mj-lt"/>
              </a:rPr>
              <a:t>these</a:t>
            </a:r>
            <a:r>
              <a:rPr lang="fr-FR" sz="2000" b="1" dirty="0">
                <a:latin typeface="+mj-lt"/>
              </a:rPr>
              <a:t> </a:t>
            </a:r>
            <a:r>
              <a:rPr lang="fr-FR" sz="2000" b="1" dirty="0" err="1">
                <a:latin typeface="+mj-lt"/>
              </a:rPr>
              <a:t>sequences</a:t>
            </a:r>
            <a:r>
              <a:rPr lang="fr-FR" sz="2000" b="1" dirty="0">
                <a:latin typeface="+mj-lt"/>
              </a:rPr>
              <a:t>.</a:t>
            </a:r>
            <a:r>
              <a:rPr lang="fr-FR" sz="2000" dirty="0">
                <a:latin typeface="+mj-lt"/>
              </a:rPr>
              <a:t> One of the </a:t>
            </a:r>
            <a:r>
              <a:rPr lang="fr-FR" sz="2000" dirty="0" err="1">
                <a:latin typeface="+mj-lt"/>
              </a:rPr>
              <a:t>problem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is</a:t>
            </a:r>
            <a:r>
              <a:rPr lang="fr-FR" sz="2000" dirty="0">
                <a:latin typeface="+mj-lt"/>
              </a:rPr>
              <a:t> the </a:t>
            </a:r>
            <a:r>
              <a:rPr lang="fr-FR" sz="2000" dirty="0" err="1">
                <a:latin typeface="+mj-lt"/>
              </a:rPr>
              <a:t>lost</a:t>
            </a:r>
            <a:r>
              <a:rPr lang="fr-FR" sz="2000" dirty="0">
                <a:latin typeface="+mj-lt"/>
              </a:rPr>
              <a:t> of long-</a:t>
            </a:r>
            <a:r>
              <a:rPr lang="fr-FR" sz="2000" dirty="0" err="1">
                <a:latin typeface="+mj-lt"/>
              </a:rPr>
              <a:t>term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sequential</a:t>
            </a:r>
            <a:r>
              <a:rPr lang="fr-FR" sz="2000" dirty="0">
                <a:latin typeface="+mj-lt"/>
              </a:rPr>
              <a:t> information, </a:t>
            </a:r>
            <a:r>
              <a:rPr lang="fr-FR" sz="2000" dirty="0" err="1">
                <a:latin typeface="+mj-lt"/>
              </a:rPr>
              <a:t>also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known</a:t>
            </a:r>
            <a:r>
              <a:rPr lang="fr-FR" sz="2000" dirty="0">
                <a:latin typeface="+mj-lt"/>
              </a:rPr>
              <a:t> as </a:t>
            </a:r>
            <a:r>
              <a:rPr lang="fr-FR" sz="2000" dirty="0" err="1">
                <a:latin typeface="+mj-lt"/>
              </a:rPr>
              <a:t>vanishing</a:t>
            </a:r>
            <a:r>
              <a:rPr lang="fr-FR" sz="2000" dirty="0">
                <a:latin typeface="+mj-lt"/>
              </a:rPr>
              <a:t> gradient, and </a:t>
            </a:r>
            <a:r>
              <a:rPr lang="fr-FR" sz="2000" dirty="0" err="1">
                <a:latin typeface="+mj-lt"/>
              </a:rPr>
              <a:t>it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may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be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solved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using</a:t>
            </a:r>
            <a:r>
              <a:rPr lang="fr-FR" sz="2000" dirty="0">
                <a:latin typeface="+mj-lt"/>
              </a:rPr>
              <a:t> a certain sort of RNN </a:t>
            </a:r>
            <a:r>
              <a:rPr lang="fr-FR" sz="2000" dirty="0" err="1">
                <a:latin typeface="+mj-lt"/>
              </a:rPr>
              <a:t>using</a:t>
            </a:r>
            <a:r>
              <a:rPr lang="fr-FR" sz="2000" dirty="0">
                <a:latin typeface="+mj-lt"/>
              </a:rPr>
              <a:t> </a:t>
            </a:r>
            <a:r>
              <a:rPr lang="fr-FR" sz="2000" b="1" dirty="0">
                <a:latin typeface="+mj-lt"/>
              </a:rPr>
              <a:t>LSTM</a:t>
            </a:r>
          </a:p>
          <a:p>
            <a:pPr marL="0" indent="0">
              <a:buNone/>
            </a:pPr>
            <a:endParaRPr lang="fr-FR" sz="2000" b="0" i="0" dirty="0">
              <a:effectLst/>
              <a:latin typeface="+mj-lt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2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8FBAB2-0787-4F64-4228-F64A05D4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fr-FR" sz="2800" b="0" i="0" dirty="0" err="1">
                <a:effectLst/>
              </a:rPr>
              <a:t>Zhandos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Zhumanov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Aidana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Gumar</a:t>
            </a:r>
            <a:r>
              <a:rPr lang="fr-FR" sz="2800" dirty="0"/>
              <a:t> </a:t>
            </a:r>
            <a:r>
              <a:rPr lang="fr-FR" sz="2800" b="0" i="0" dirty="0" err="1">
                <a:effectLst/>
              </a:rPr>
              <a:t>Batyrkhan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Omarov</a:t>
            </a:r>
            <a:r>
              <a:rPr lang="fr-FR" sz="2800" b="0" i="0" dirty="0">
                <a:effectLst/>
              </a:rPr>
              <a:t>, </a:t>
            </a:r>
            <a:r>
              <a:rPr lang="fr-FR" sz="2800" b="0" i="0" dirty="0" err="1">
                <a:effectLst/>
              </a:rPr>
              <a:t>Sergazi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Narynov</a:t>
            </a:r>
            <a:r>
              <a:rPr lang="fr-FR" sz="2800" b="0" i="0" dirty="0">
                <a:effectLst/>
              </a:rPr>
              <a:t> and </a:t>
            </a:r>
            <a:r>
              <a:rPr lang="fr-FR" sz="2800" b="0" i="0" dirty="0" err="1">
                <a:effectLst/>
              </a:rPr>
              <a:t>Mariyam</a:t>
            </a:r>
            <a:r>
              <a:rPr lang="fr-FR" sz="2800" dirty="0"/>
              <a:t> </a:t>
            </a:r>
            <a:r>
              <a:rPr lang="fr-FR" sz="2800" b="0" i="0" dirty="0" err="1">
                <a:effectLst/>
              </a:rPr>
              <a:t>Khassanova</a:t>
            </a:r>
            <a:r>
              <a:rPr lang="fr-FR" sz="2800" b="0" i="0" dirty="0">
                <a:effectLst/>
              </a:rPr>
              <a:t>.</a:t>
            </a:r>
          </a:p>
          <a:p>
            <a:pPr marL="0" indent="0" algn="l">
              <a:buNone/>
            </a:pPr>
            <a:r>
              <a:rPr lang="fr-FR" sz="2800" b="1" i="0" dirty="0">
                <a:effectLst/>
              </a:rPr>
              <a:t> State-of-the-art violence </a:t>
            </a:r>
            <a:r>
              <a:rPr lang="fr-FR" sz="2800" b="1" i="0" dirty="0" err="1">
                <a:effectLst/>
              </a:rPr>
              <a:t>detection</a:t>
            </a:r>
            <a:r>
              <a:rPr lang="fr-FR" sz="2800" b="1" dirty="0"/>
              <a:t> </a:t>
            </a:r>
            <a:r>
              <a:rPr lang="fr-FR" sz="2800" b="1" i="0" dirty="0">
                <a:effectLst/>
              </a:rPr>
              <a:t>techniques in </a:t>
            </a:r>
            <a:r>
              <a:rPr lang="fr-FR" sz="2800" b="1" i="0" dirty="0" err="1">
                <a:effectLst/>
              </a:rPr>
              <a:t>video</a:t>
            </a:r>
            <a:r>
              <a:rPr lang="fr-FR" sz="2800" b="1" i="0" dirty="0">
                <a:effectLst/>
              </a:rPr>
              <a:t> surveillance </a:t>
            </a:r>
            <a:r>
              <a:rPr lang="fr-FR" sz="2800" b="1" i="0" dirty="0" err="1">
                <a:effectLst/>
              </a:rPr>
              <a:t>security</a:t>
            </a:r>
            <a:r>
              <a:rPr lang="fr-FR" sz="2800" b="1" i="0" dirty="0">
                <a:effectLst/>
              </a:rPr>
              <a:t> </a:t>
            </a:r>
            <a:r>
              <a:rPr lang="fr-FR" sz="2800" b="1" i="0" dirty="0" err="1">
                <a:effectLst/>
              </a:rPr>
              <a:t>systems</a:t>
            </a:r>
            <a:r>
              <a:rPr lang="fr-FR" sz="2800" b="1" i="0" dirty="0">
                <a:effectLst/>
              </a:rPr>
              <a:t>: a </a:t>
            </a:r>
            <a:r>
              <a:rPr lang="fr-FR" sz="2800" b="1" i="0" dirty="0" err="1">
                <a:effectLst/>
              </a:rPr>
              <a:t>systematic</a:t>
            </a:r>
            <a:r>
              <a:rPr lang="fr-FR" sz="2800" b="1" i="0" dirty="0">
                <a:effectLst/>
              </a:rPr>
              <a:t> </a:t>
            </a:r>
            <a:r>
              <a:rPr lang="fr-FR" sz="2800" b="1" i="0" dirty="0" err="1">
                <a:effectLst/>
              </a:rPr>
              <a:t>review</a:t>
            </a:r>
            <a:r>
              <a:rPr lang="fr-FR" sz="2800" b="0" i="0" dirty="0">
                <a:effectLst/>
              </a:rPr>
              <a:t>. </a:t>
            </a:r>
          </a:p>
          <a:p>
            <a:pPr marL="0" indent="0" algn="l">
              <a:buNone/>
            </a:pPr>
            <a:r>
              <a:rPr lang="fr-FR" sz="2800" b="0" i="0" dirty="0" err="1">
                <a:effectLst/>
              </a:rPr>
              <a:t>PeerJ</a:t>
            </a:r>
            <a:r>
              <a:rPr lang="fr-FR" sz="2800" b="0" i="0" dirty="0">
                <a:effectLst/>
              </a:rPr>
              <a:t> Computer Science, 2022. </a:t>
            </a:r>
          </a:p>
          <a:p>
            <a:pPr marL="0" indent="0" algn="l">
              <a:buNone/>
            </a:pPr>
            <a:endParaRPr lang="fr-FR" sz="2800" dirty="0"/>
          </a:p>
          <a:p>
            <a:pPr marL="0" indent="0" algn="l">
              <a:buNone/>
            </a:pPr>
            <a:r>
              <a:rPr lang="fr-FR" sz="2800" b="0" i="0" dirty="0">
                <a:effectLst/>
              </a:rPr>
              <a:t>Amin </a:t>
            </a:r>
            <a:r>
              <a:rPr lang="fr-FR" sz="2800" b="0" i="0" dirty="0" err="1">
                <a:effectLst/>
              </a:rPr>
              <a:t>Ullah</a:t>
            </a:r>
            <a:r>
              <a:rPr lang="fr-FR" sz="2800" b="0" i="0" dirty="0">
                <a:effectLst/>
              </a:rPr>
              <a:t> Khan Muhammad Mohammad </a:t>
            </a:r>
            <a:r>
              <a:rPr lang="fr-FR" sz="2800" b="0" i="0" dirty="0" err="1">
                <a:effectLst/>
              </a:rPr>
              <a:t>Hijji</a:t>
            </a:r>
            <a:r>
              <a:rPr lang="fr-FR" sz="2800" b="0" i="0" dirty="0">
                <a:effectLst/>
              </a:rPr>
              <a:t> Sung </a:t>
            </a:r>
            <a:r>
              <a:rPr lang="fr-FR" sz="2800" b="0" i="0" dirty="0" err="1">
                <a:effectLst/>
              </a:rPr>
              <a:t>Wook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Baik</a:t>
            </a:r>
            <a:r>
              <a:rPr lang="fr-FR" sz="2800" b="0" i="0" dirty="0">
                <a:effectLst/>
              </a:rPr>
              <a:t> Fath U Min </a:t>
            </a:r>
            <a:r>
              <a:rPr lang="fr-FR" sz="2800" b="0" i="0" dirty="0" err="1">
                <a:effectLst/>
              </a:rPr>
              <a:t>Ullah</a:t>
            </a:r>
            <a:r>
              <a:rPr lang="fr-FR" sz="2800" b="0" i="0" dirty="0">
                <a:effectLst/>
              </a:rPr>
              <a:t>, Mohammad S. </a:t>
            </a:r>
            <a:r>
              <a:rPr lang="fr-FR" sz="2800" b="0" i="0" dirty="0" err="1">
                <a:effectLst/>
              </a:rPr>
              <a:t>Obaidat</a:t>
            </a:r>
            <a:r>
              <a:rPr lang="fr-FR" sz="2800" b="0" i="0" dirty="0">
                <a:effectLst/>
              </a:rPr>
              <a:t>. </a:t>
            </a:r>
          </a:p>
          <a:p>
            <a:pPr marL="0" indent="0" algn="l">
              <a:buNone/>
            </a:pPr>
            <a:r>
              <a:rPr lang="fr-FR" sz="2800" b="1" i="0" dirty="0">
                <a:effectLst/>
              </a:rPr>
              <a:t>A </a:t>
            </a:r>
            <a:r>
              <a:rPr lang="fr-FR" sz="2800" b="1" i="0" dirty="0" err="1">
                <a:effectLst/>
              </a:rPr>
              <a:t>comprehensive</a:t>
            </a:r>
            <a:r>
              <a:rPr lang="fr-FR" sz="2800" b="1" i="0" dirty="0">
                <a:effectLst/>
              </a:rPr>
              <a:t> </a:t>
            </a:r>
            <a:r>
              <a:rPr lang="fr-FR" sz="2800" b="1" i="0" dirty="0" err="1">
                <a:effectLst/>
              </a:rPr>
              <a:t>review</a:t>
            </a:r>
            <a:r>
              <a:rPr lang="fr-FR" sz="2800" b="1" i="0" dirty="0">
                <a:effectLst/>
              </a:rPr>
              <a:t> on vision-</a:t>
            </a:r>
            <a:r>
              <a:rPr lang="fr-FR" sz="2800" b="1" i="0" dirty="0" err="1">
                <a:effectLst/>
              </a:rPr>
              <a:t>based</a:t>
            </a:r>
            <a:r>
              <a:rPr lang="fr-FR" sz="2800" b="1" i="0" dirty="0">
                <a:effectLst/>
              </a:rPr>
              <a:t> violence </a:t>
            </a:r>
            <a:r>
              <a:rPr lang="fr-FR" sz="2800" b="1" i="0" dirty="0" err="1">
                <a:effectLst/>
              </a:rPr>
              <a:t>detection</a:t>
            </a:r>
            <a:r>
              <a:rPr lang="fr-FR" sz="2800" b="1" i="0" dirty="0">
                <a:effectLst/>
              </a:rPr>
              <a:t> in surveillance </a:t>
            </a:r>
            <a:r>
              <a:rPr lang="fr-FR" sz="2800" b="1" i="0" dirty="0" err="1">
                <a:effectLst/>
              </a:rPr>
              <a:t>videos</a:t>
            </a:r>
            <a:r>
              <a:rPr lang="fr-FR" sz="2800" b="1" i="0" dirty="0">
                <a:effectLst/>
              </a:rPr>
              <a:t>. </a:t>
            </a:r>
          </a:p>
          <a:p>
            <a:pPr marL="0" indent="0" algn="l">
              <a:buNone/>
            </a:pPr>
            <a:r>
              <a:rPr lang="fr-FR" sz="2800" b="0" i="0" dirty="0">
                <a:effectLst/>
              </a:rPr>
              <a:t>ACM </a:t>
            </a:r>
            <a:r>
              <a:rPr lang="fr-FR" sz="2800" b="0" i="0" dirty="0" err="1">
                <a:effectLst/>
              </a:rPr>
              <a:t>Compt</a:t>
            </a:r>
            <a:r>
              <a:rPr lang="fr-FR" sz="2800" b="0" i="0" dirty="0">
                <a:effectLst/>
              </a:rPr>
              <a:t>. </a:t>
            </a:r>
            <a:r>
              <a:rPr lang="fr-FR" sz="2800" b="0" i="0" dirty="0" err="1">
                <a:effectLst/>
              </a:rPr>
              <a:t>Surv</a:t>
            </a:r>
            <a:r>
              <a:rPr lang="fr-FR" sz="2800" b="0" i="0" dirty="0">
                <a:effectLst/>
              </a:rPr>
              <a:t>., 2022.</a:t>
            </a:r>
          </a:p>
          <a:p>
            <a:pPr marL="0" indent="0" algn="l">
              <a:buNone/>
            </a:pPr>
            <a:endParaRPr lang="fr-FR" sz="2800" dirty="0"/>
          </a:p>
          <a:p>
            <a:pPr marL="0" indent="0" algn="l">
              <a:buNone/>
            </a:pPr>
            <a:r>
              <a:rPr lang="fr-FR" sz="2800" b="0" i="0" dirty="0" err="1">
                <a:effectLst/>
              </a:rPr>
              <a:t>Shabana</a:t>
            </a:r>
            <a:r>
              <a:rPr lang="fr-FR" sz="2800" b="0" i="0" dirty="0">
                <a:effectLst/>
              </a:rPr>
              <a:t> Habib Syed Muhammad </a:t>
            </a:r>
            <a:r>
              <a:rPr lang="fr-FR" sz="2800" b="0" i="0" dirty="0" err="1">
                <a:effectLst/>
              </a:rPr>
              <a:t>Mohsin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Prayag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Tiwari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Shahab</a:t>
            </a:r>
            <a:r>
              <a:rPr lang="fr-FR" sz="2800" b="0" i="0" dirty="0">
                <a:effectLst/>
              </a:rPr>
              <a:t> S. Band </a:t>
            </a:r>
            <a:r>
              <a:rPr lang="fr-FR" sz="2800" b="0" i="0" dirty="0" err="1">
                <a:effectLst/>
              </a:rPr>
              <a:t>Neeraj</a:t>
            </a:r>
            <a:r>
              <a:rPr lang="fr-FR" sz="2800" b="0" i="0" dirty="0">
                <a:effectLst/>
              </a:rPr>
              <a:t> Kumar Nadia </a:t>
            </a:r>
            <a:r>
              <a:rPr lang="fr-FR" sz="2800" b="0" i="0" dirty="0" err="1">
                <a:effectLst/>
              </a:rPr>
              <a:t>Mumtaz</a:t>
            </a:r>
            <a:r>
              <a:rPr lang="fr-FR" sz="2800" b="0" i="0" dirty="0">
                <a:effectLst/>
              </a:rPr>
              <a:t>, </a:t>
            </a:r>
            <a:r>
              <a:rPr lang="fr-FR" sz="2800" b="0" i="0" dirty="0" err="1">
                <a:effectLst/>
              </a:rPr>
              <a:t>Naveed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Ejaz</a:t>
            </a:r>
            <a:r>
              <a:rPr lang="fr-FR" sz="2800" b="0" i="0" dirty="0">
                <a:effectLst/>
              </a:rPr>
              <a:t>.</a:t>
            </a:r>
          </a:p>
          <a:p>
            <a:pPr marL="0" indent="0" algn="l">
              <a:buNone/>
            </a:pPr>
            <a:r>
              <a:rPr lang="fr-FR" sz="2800" b="1" i="0" dirty="0">
                <a:effectLst/>
              </a:rPr>
              <a:t>An </a:t>
            </a:r>
            <a:r>
              <a:rPr lang="fr-FR" sz="2800" b="1" i="0" dirty="0" err="1">
                <a:effectLst/>
              </a:rPr>
              <a:t>overview</a:t>
            </a:r>
            <a:r>
              <a:rPr lang="fr-FR" sz="2800" b="1" i="0" dirty="0">
                <a:effectLst/>
              </a:rPr>
              <a:t> of violence </a:t>
            </a:r>
            <a:r>
              <a:rPr lang="fr-FR" sz="2800" b="1" i="0" dirty="0" err="1">
                <a:effectLst/>
              </a:rPr>
              <a:t>detection</a:t>
            </a:r>
            <a:r>
              <a:rPr lang="fr-FR" sz="2800" b="1" dirty="0"/>
              <a:t> </a:t>
            </a:r>
            <a:r>
              <a:rPr lang="fr-FR" sz="2800" b="1" i="0" dirty="0">
                <a:effectLst/>
              </a:rPr>
              <a:t>techniques: </a:t>
            </a:r>
            <a:r>
              <a:rPr lang="fr-FR" sz="2800" b="1" i="0" dirty="0" err="1">
                <a:effectLst/>
              </a:rPr>
              <a:t>Current</a:t>
            </a:r>
            <a:r>
              <a:rPr lang="fr-FR" sz="2800" b="1" i="0" dirty="0">
                <a:effectLst/>
              </a:rPr>
              <a:t> challenges and future directions.</a:t>
            </a:r>
          </a:p>
          <a:p>
            <a:pPr marL="0" indent="0" algn="l">
              <a:buNone/>
            </a:pPr>
            <a:r>
              <a:rPr lang="fr-FR" sz="2800" b="0" i="0" dirty="0" err="1">
                <a:effectLst/>
              </a:rPr>
              <a:t>arXiv</a:t>
            </a:r>
            <a:r>
              <a:rPr lang="fr-FR" sz="2800" b="0" i="0" dirty="0">
                <a:effectLst/>
              </a:rPr>
              <a:t>, 2022.</a:t>
            </a:r>
          </a:p>
          <a:p>
            <a:pPr marL="0" indent="0">
              <a:buNone/>
            </a:pPr>
            <a:endParaRPr lang="fr-FR" dirty="0"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071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8FBAB2-0787-4F64-4228-F64A05D4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dirty="0"/>
              <a:t>Cheng, M., Cai, K., Li, M.: Rwf-2000: An open large </a:t>
            </a:r>
            <a:r>
              <a:rPr lang="fr-FR" sz="1400" dirty="0" err="1"/>
              <a:t>scale</a:t>
            </a:r>
            <a:r>
              <a:rPr lang="fr-FR" sz="1400" dirty="0"/>
              <a:t>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database</a:t>
            </a:r>
            <a:r>
              <a:rPr lang="fr-FR" sz="1400" dirty="0"/>
              <a:t> for violence </a:t>
            </a:r>
            <a:r>
              <a:rPr lang="fr-FR" sz="1400" dirty="0" err="1"/>
              <a:t>detection</a:t>
            </a:r>
            <a:r>
              <a:rPr lang="fr-FR" sz="1400" dirty="0"/>
              <a:t>. In: 2020 25th International </a:t>
            </a:r>
            <a:r>
              <a:rPr lang="fr-FR" sz="1400" dirty="0" err="1"/>
              <a:t>Conference</a:t>
            </a:r>
            <a:r>
              <a:rPr lang="fr-FR" sz="1400" dirty="0"/>
              <a:t> on Pattern Recognition (ICPR), pp. 4183–4190. IEEE (2021)</a:t>
            </a:r>
            <a:endParaRPr lang="fr-FR" dirty="0">
              <a:latin typeface="Helvetica Neue" panose="02000503000000020004" pitchFamily="2" charset="0"/>
            </a:endParaRPr>
          </a:p>
          <a:p>
            <a:endParaRPr lang="fr-FR" dirty="0"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542C74-C4D9-4EA3-55FA-6F369F5D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5360"/>
            <a:ext cx="10229458" cy="31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1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A5A5A4-3C08-C57B-860F-4A2B19C5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Experimental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49F5F177-52D9-7DBC-793C-34E3B92A3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3004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E76378-BC81-AE1A-9793-0C1E5FCD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D5D7-10B5-1A40-8273-49772D56AB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29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4E01C-C7D8-983C-F65B-5EE6EFB36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b="1" dirty="0" err="1"/>
              <a:t>Problem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sz="2000" b="1" dirty="0" err="1"/>
              <a:t>Dataset</a:t>
            </a:r>
            <a:r>
              <a:rPr lang="fr-FR" sz="2000" dirty="0"/>
              <a:t> : </a:t>
            </a:r>
            <a:r>
              <a:rPr lang="fr-FR" sz="2000" dirty="0" err="1"/>
              <a:t>because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‘new’ (</a:t>
            </a:r>
            <a:r>
              <a:rPr lang="fr-FR" sz="2000" dirty="0" err="1"/>
              <a:t>rising</a:t>
            </a:r>
            <a:r>
              <a:rPr lang="fr-FR" sz="2000" dirty="0"/>
              <a:t> </a:t>
            </a:r>
            <a:r>
              <a:rPr lang="fr-FR" sz="2000" dirty="0" err="1"/>
              <a:t>interest</a:t>
            </a:r>
            <a:r>
              <a:rPr lang="fr-FR" sz="2000" dirty="0"/>
              <a:t>) topic, </a:t>
            </a:r>
            <a:r>
              <a:rPr lang="fr-FR" sz="2000" dirty="0" err="1"/>
              <a:t>there</a:t>
            </a:r>
            <a:r>
              <a:rPr lang="fr-FR" sz="2000" dirty="0"/>
              <a:t> are </a:t>
            </a:r>
            <a:r>
              <a:rPr lang="fr-FR" sz="2000" dirty="0" err="1"/>
              <a:t>too</a:t>
            </a:r>
            <a:r>
              <a:rPr lang="fr-FR" sz="2000" dirty="0"/>
              <a:t> few </a:t>
            </a:r>
            <a:r>
              <a:rPr lang="fr-FR" sz="2000" dirty="0" err="1"/>
              <a:t>publically</a:t>
            </a:r>
            <a:r>
              <a:rPr lang="fr-FR" sz="2000" dirty="0"/>
              <a:t> accessible </a:t>
            </a:r>
            <a:r>
              <a:rPr lang="fr-FR" sz="2000" dirty="0" err="1"/>
              <a:t>datasets</a:t>
            </a:r>
            <a:r>
              <a:rPr lang="fr-FR" sz="2000" dirty="0"/>
              <a:t> for </a:t>
            </a:r>
            <a:r>
              <a:rPr lang="fr-FR" sz="2000" dirty="0" err="1"/>
              <a:t>video</a:t>
            </a:r>
            <a:r>
              <a:rPr lang="fr-FR" sz="2000" dirty="0"/>
              <a:t> violence </a:t>
            </a:r>
            <a:r>
              <a:rPr lang="fr-FR" sz="2000" dirty="0" err="1"/>
              <a:t>detection</a:t>
            </a:r>
            <a:r>
              <a:rPr lang="fr-FR" sz="2000" dirty="0"/>
              <a:t> (</a:t>
            </a:r>
            <a:r>
              <a:rPr lang="fr-FR" sz="2000" dirty="0" err="1"/>
              <a:t>Furthermore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can </a:t>
            </a:r>
            <a:r>
              <a:rPr lang="fr-FR" sz="2000" dirty="0" err="1"/>
              <a:t>also</a:t>
            </a:r>
            <a:r>
              <a:rPr lang="fr-FR" sz="2000" dirty="0"/>
              <a:t> talk about the data </a:t>
            </a:r>
            <a:r>
              <a:rPr lang="fr-FR" sz="2000" dirty="0" err="1"/>
              <a:t>imbalance</a:t>
            </a:r>
            <a:r>
              <a:rPr lang="fr-FR" sz="2000" dirty="0"/>
              <a:t>, illumination variation or motion </a:t>
            </a:r>
            <a:r>
              <a:rPr lang="fr-FR" sz="2000" dirty="0" err="1"/>
              <a:t>blur</a:t>
            </a:r>
            <a:r>
              <a:rPr lang="fr-FR" sz="2000" dirty="0"/>
              <a:t> in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). Violence </a:t>
            </a:r>
            <a:r>
              <a:rPr lang="fr-FR" sz="2000" dirty="0" err="1"/>
              <a:t>detection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in </a:t>
            </a:r>
            <a:r>
              <a:rPr lang="fr-FR" sz="2000" dirty="0" err="1"/>
              <a:t>need</a:t>
            </a:r>
            <a:r>
              <a:rPr lang="fr-FR" sz="2000" dirty="0"/>
              <a:t> of </a:t>
            </a:r>
            <a:r>
              <a:rPr lang="fr-FR" sz="2000" dirty="0" err="1"/>
              <a:t>appropriate</a:t>
            </a:r>
            <a:r>
              <a:rPr lang="fr-FR" sz="2000" dirty="0"/>
              <a:t> standards for </a:t>
            </a:r>
            <a:r>
              <a:rPr lang="fr-FR" sz="2000" dirty="0" err="1"/>
              <a:t>dataset</a:t>
            </a:r>
            <a:r>
              <a:rPr lang="fr-FR" sz="2000" dirty="0"/>
              <a:t>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b="1" dirty="0"/>
              <a:t>Performance</a:t>
            </a:r>
            <a:r>
              <a:rPr lang="fr-FR" sz="2000" dirty="0"/>
              <a:t> </a:t>
            </a:r>
            <a:r>
              <a:rPr lang="fr-FR" sz="2000" b="1" dirty="0" err="1"/>
              <a:t>metrics</a:t>
            </a:r>
            <a:r>
              <a:rPr lang="fr-FR" sz="2000" dirty="0"/>
              <a:t> : the </a:t>
            </a:r>
            <a:r>
              <a:rPr lang="fr-FR" sz="2000" dirty="0" err="1"/>
              <a:t>most</a:t>
            </a:r>
            <a:r>
              <a:rPr lang="fr-FR" sz="2000" dirty="0"/>
              <a:t> </a:t>
            </a:r>
            <a:r>
              <a:rPr lang="fr-FR" sz="2000" dirty="0" err="1"/>
              <a:t>used</a:t>
            </a:r>
            <a:r>
              <a:rPr lang="fr-FR" sz="2000" dirty="0"/>
              <a:t> are </a:t>
            </a:r>
            <a:r>
              <a:rPr lang="fr-FR" sz="2000" dirty="0" err="1"/>
              <a:t>accuracy</a:t>
            </a:r>
            <a:r>
              <a:rPr lang="fr-FR" sz="2000" dirty="0"/>
              <a:t>, </a:t>
            </a:r>
            <a:r>
              <a:rPr lang="fr-FR" sz="2000" dirty="0" err="1"/>
              <a:t>precision</a:t>
            </a:r>
            <a:r>
              <a:rPr lang="fr-FR" sz="2000" dirty="0"/>
              <a:t>, </a:t>
            </a:r>
            <a:r>
              <a:rPr lang="fr-FR" sz="2000" dirty="0" err="1"/>
              <a:t>recall</a:t>
            </a:r>
            <a:r>
              <a:rPr lang="fr-FR" sz="2000" dirty="0"/>
              <a:t>, F1-score, AUC-ROC, false </a:t>
            </a:r>
            <a:r>
              <a:rPr lang="fr-FR" sz="2000" dirty="0" err="1"/>
              <a:t>alarm</a:t>
            </a:r>
            <a:r>
              <a:rPr lang="fr-FR" sz="2000" dirty="0"/>
              <a:t> and </a:t>
            </a:r>
            <a:r>
              <a:rPr lang="fr-FR" sz="2000" dirty="0" err="1"/>
              <a:t>missing</a:t>
            </a:r>
            <a:r>
              <a:rPr lang="fr-FR" sz="2000" dirty="0"/>
              <a:t> </a:t>
            </a:r>
            <a:r>
              <a:rPr lang="fr-FR" sz="2000" dirty="0" err="1"/>
              <a:t>alarm</a:t>
            </a:r>
            <a:r>
              <a:rPr lang="fr-FR" sz="2000" dirty="0"/>
              <a:t>.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metrics</a:t>
            </a:r>
            <a:r>
              <a:rPr lang="fr-FR" sz="2000" dirty="0"/>
              <a:t>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also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incorporate</a:t>
            </a:r>
            <a:r>
              <a:rPr lang="fr-FR" sz="2000" dirty="0"/>
              <a:t>, </a:t>
            </a:r>
            <a:r>
              <a:rPr lang="fr-FR" sz="2000" dirty="0" err="1"/>
              <a:t>which</a:t>
            </a:r>
            <a:r>
              <a:rPr lang="fr-FR" sz="2000" dirty="0"/>
              <a:t> are not </a:t>
            </a:r>
            <a:r>
              <a:rPr lang="fr-FR" sz="2000" dirty="0" err="1"/>
              <a:t>enough</a:t>
            </a:r>
            <a:r>
              <a:rPr lang="fr-FR" sz="2000" dirty="0"/>
              <a:t> </a:t>
            </a:r>
            <a:r>
              <a:rPr lang="fr-FR" sz="2000" dirty="0" err="1"/>
              <a:t>used</a:t>
            </a:r>
            <a:r>
              <a:rPr lang="fr-FR" sz="2000" dirty="0"/>
              <a:t>, </a:t>
            </a:r>
            <a:r>
              <a:rPr lang="fr-FR" sz="2000" dirty="0" err="1"/>
              <a:t>computational</a:t>
            </a:r>
            <a:r>
              <a:rPr lang="fr-FR" sz="2000" dirty="0"/>
              <a:t> and time-</a:t>
            </a:r>
            <a:r>
              <a:rPr lang="fr-FR" sz="2000" dirty="0" err="1"/>
              <a:t>consuming</a:t>
            </a:r>
            <a:r>
              <a:rPr lang="fr-FR" sz="2000" dirty="0"/>
              <a:t> </a:t>
            </a:r>
            <a:r>
              <a:rPr lang="fr-FR" sz="2000" dirty="0" err="1"/>
              <a:t>cost</a:t>
            </a:r>
            <a:r>
              <a:rPr lang="fr-FR" sz="2000" dirty="0"/>
              <a:t>, to have a more </a:t>
            </a:r>
            <a:r>
              <a:rPr lang="fr-FR" sz="2000" dirty="0" err="1"/>
              <a:t>realistic</a:t>
            </a:r>
            <a:r>
              <a:rPr lang="fr-FR" sz="2000" dirty="0"/>
              <a:t> discussion of performance </a:t>
            </a:r>
            <a:r>
              <a:rPr lang="fr-FR" sz="2000" dirty="0" err="1"/>
              <a:t>result</a:t>
            </a:r>
            <a:r>
              <a:rPr lang="fr-FR" sz="2000" dirty="0"/>
              <a:t>.</a:t>
            </a:r>
          </a:p>
          <a:p>
            <a:pPr marL="0" indent="0">
              <a:buNone/>
            </a:pPr>
            <a:r>
              <a:rPr lang="fr-FR" sz="2000" dirty="0"/>
              <a:t> </a:t>
            </a:r>
          </a:p>
          <a:p>
            <a:pPr marL="0" indent="0">
              <a:buNone/>
            </a:pPr>
            <a:r>
              <a:rPr lang="fr-FR" sz="2000" dirty="0"/>
              <a:t>The </a:t>
            </a:r>
            <a:r>
              <a:rPr lang="fr-FR" sz="2000" dirty="0" err="1"/>
              <a:t>most</a:t>
            </a:r>
            <a:r>
              <a:rPr lang="fr-FR" sz="2000" dirty="0"/>
              <a:t> </a:t>
            </a:r>
            <a:r>
              <a:rPr lang="fr-FR" sz="2000" dirty="0" err="1"/>
              <a:t>challenging</a:t>
            </a:r>
            <a:r>
              <a:rPr lang="fr-FR" sz="2000" dirty="0"/>
              <a:t> </a:t>
            </a:r>
            <a:r>
              <a:rPr lang="fr-FR" sz="2000" dirty="0" err="1"/>
              <a:t>work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to continue to explore new </a:t>
            </a:r>
            <a:r>
              <a:rPr lang="fr-FR" sz="2000" dirty="0" err="1"/>
              <a:t>approaches</a:t>
            </a:r>
            <a:r>
              <a:rPr lang="fr-FR" sz="2000" dirty="0"/>
              <a:t> for </a:t>
            </a:r>
            <a:r>
              <a:rPr lang="fr-FR" sz="2000" dirty="0" err="1"/>
              <a:t>better</a:t>
            </a:r>
            <a:r>
              <a:rPr lang="fr-FR" sz="2000" dirty="0"/>
              <a:t> performances and </a:t>
            </a:r>
            <a:r>
              <a:rPr lang="fr-FR" sz="2000" dirty="0" err="1"/>
              <a:t>reduce</a:t>
            </a:r>
            <a:r>
              <a:rPr lang="fr-FR" sz="2000" dirty="0"/>
              <a:t> the </a:t>
            </a:r>
            <a:r>
              <a:rPr lang="fr-FR" sz="2000" dirty="0" err="1"/>
              <a:t>cost</a:t>
            </a:r>
            <a:r>
              <a:rPr lang="fr-FR" sz="2000" dirty="0"/>
              <a:t> and </a:t>
            </a:r>
            <a:r>
              <a:rPr lang="fr-FR" sz="2000" dirty="0" err="1"/>
              <a:t>computational</a:t>
            </a:r>
            <a:r>
              <a:rPr lang="fr-FR" sz="2000" dirty="0"/>
              <a:t> </a:t>
            </a:r>
            <a:r>
              <a:rPr lang="fr-FR" sz="2000" dirty="0" err="1"/>
              <a:t>resources</a:t>
            </a:r>
            <a:r>
              <a:rPr lang="fr-FR" sz="2000" dirty="0"/>
              <a:t> : </a:t>
            </a:r>
            <a:r>
              <a:rPr lang="fr-FR" sz="2000" dirty="0" err="1"/>
              <a:t>processing</a:t>
            </a:r>
            <a:r>
              <a:rPr lang="fr-FR" sz="2000" dirty="0"/>
              <a:t> time, </a:t>
            </a:r>
            <a:r>
              <a:rPr lang="fr-FR" sz="2000" dirty="0" err="1"/>
              <a:t>number</a:t>
            </a:r>
            <a:r>
              <a:rPr lang="fr-FR" sz="2000" dirty="0"/>
              <a:t> of </a:t>
            </a:r>
            <a:r>
              <a:rPr lang="fr-FR" sz="2000" dirty="0" err="1"/>
              <a:t>parameters,and</a:t>
            </a:r>
            <a:r>
              <a:rPr lang="fr-FR" sz="2000" dirty="0"/>
              <a:t> model size.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 err="1"/>
              <a:t>Promising</a:t>
            </a:r>
            <a:r>
              <a:rPr lang="fr-FR" sz="2000" dirty="0"/>
              <a:t> </a:t>
            </a:r>
            <a:r>
              <a:rPr lang="fr-FR" sz="2000" dirty="0" err="1"/>
              <a:t>approaches</a:t>
            </a:r>
            <a:r>
              <a:rPr lang="fr-FR" sz="2000" dirty="0"/>
              <a:t> are </a:t>
            </a:r>
            <a:r>
              <a:rPr lang="fr-FR" sz="2000" dirty="0" err="1"/>
              <a:t>Federated</a:t>
            </a:r>
            <a:r>
              <a:rPr lang="fr-FR" sz="2000" dirty="0"/>
              <a:t> Learning (for a </a:t>
            </a:r>
            <a:r>
              <a:rPr lang="fr-FR" sz="2000" dirty="0" err="1"/>
              <a:t>distributed</a:t>
            </a:r>
            <a:r>
              <a:rPr lang="fr-FR" sz="2000" dirty="0"/>
              <a:t> system </a:t>
            </a:r>
            <a:r>
              <a:rPr lang="fr-FR" sz="2000" dirty="0" err="1"/>
              <a:t>especially</a:t>
            </a:r>
            <a:r>
              <a:rPr lang="fr-FR" sz="2000" dirty="0"/>
              <a:t>), </a:t>
            </a:r>
            <a:r>
              <a:rPr lang="fr-FR" sz="2000" dirty="0" err="1"/>
              <a:t>Reinforcement</a:t>
            </a:r>
            <a:r>
              <a:rPr lang="fr-FR" sz="2000" dirty="0"/>
              <a:t> Learning and Vision Transformer.</a:t>
            </a:r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</p:spTree>
    <p:extLst>
      <p:ext uri="{BB962C8B-B14F-4D97-AF65-F5344CB8AC3E}">
        <p14:creationId xmlns:p14="http://schemas.microsoft.com/office/powerpoint/2010/main" val="3063759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4E01C-C7D8-983C-F65B-5EE6EFB36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800" dirty="0"/>
              <a:t>The best </a:t>
            </a:r>
            <a:r>
              <a:rPr lang="fr-FR" sz="1800" dirty="0" err="1"/>
              <a:t>models</a:t>
            </a:r>
            <a:r>
              <a:rPr lang="fr-FR" sz="1800" dirty="0"/>
              <a:t> use multi </a:t>
            </a:r>
            <a:r>
              <a:rPr lang="fr-FR" sz="1800" dirty="0" err="1"/>
              <a:t>layers</a:t>
            </a:r>
            <a:r>
              <a:rPr lang="fr-FR" sz="1800" dirty="0"/>
              <a:t> of CNN and LSTM (</a:t>
            </a:r>
            <a:r>
              <a:rPr lang="fr-FR" sz="1800" dirty="0" err="1"/>
              <a:t>some</a:t>
            </a:r>
            <a:r>
              <a:rPr lang="fr-FR" sz="1800" dirty="0"/>
              <a:t> </a:t>
            </a:r>
            <a:r>
              <a:rPr lang="fr-FR" sz="1800" dirty="0" err="1"/>
              <a:t>also</a:t>
            </a:r>
            <a:r>
              <a:rPr lang="fr-FR" sz="1800" dirty="0"/>
              <a:t> use Attention layer, the position of </a:t>
            </a:r>
            <a:r>
              <a:rPr lang="fr-FR" sz="1800" dirty="0" err="1"/>
              <a:t>this</a:t>
            </a:r>
            <a:r>
              <a:rPr lang="fr-FR" sz="1800" dirty="0"/>
              <a:t> layer can </a:t>
            </a:r>
            <a:r>
              <a:rPr lang="fr-FR" sz="1800" dirty="0" err="1"/>
              <a:t>also</a:t>
            </a:r>
            <a:r>
              <a:rPr lang="fr-FR" sz="1800" dirty="0"/>
              <a:t> </a:t>
            </a:r>
            <a:r>
              <a:rPr lang="fr-FR" sz="1800" dirty="0" err="1"/>
              <a:t>give</a:t>
            </a:r>
            <a:r>
              <a:rPr lang="fr-FR" sz="1800" dirty="0"/>
              <a:t> </a:t>
            </a:r>
            <a:r>
              <a:rPr lang="fr-FR" sz="1800" dirty="0" err="1"/>
              <a:t>various</a:t>
            </a:r>
            <a:r>
              <a:rPr lang="fr-FR" sz="1800" dirty="0"/>
              <a:t> </a:t>
            </a:r>
            <a:r>
              <a:rPr lang="fr-FR" sz="1800" dirty="0" err="1"/>
              <a:t>result</a:t>
            </a:r>
            <a:r>
              <a:rPr lang="fr-FR" sz="1800" dirty="0"/>
              <a:t>)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DFA4E56A-F42F-EE73-7169-D251AA9F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" y="2729621"/>
            <a:ext cx="5720076" cy="2774236"/>
          </a:xfrm>
          <a:prstGeom prst="rect">
            <a:avLst/>
          </a:prstGeom>
        </p:spPr>
      </p:pic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8CE8138-4803-1199-CC10-4DE92C9227CF}"/>
              </a:ext>
            </a:extLst>
          </p:cNvPr>
          <p:cNvSpPr txBox="1"/>
          <p:nvPr/>
        </p:nvSpPr>
        <p:spPr>
          <a:xfrm>
            <a:off x="1533617" y="5897325"/>
            <a:ext cx="268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3D CNN + RNN (LSTM)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41E750-8DA3-C358-6F95-D09988624C97}"/>
              </a:ext>
            </a:extLst>
          </p:cNvPr>
          <p:cNvSpPr txBox="1"/>
          <p:nvPr/>
        </p:nvSpPr>
        <p:spPr>
          <a:xfrm>
            <a:off x="7761876" y="5897325"/>
            <a:ext cx="268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Features</a:t>
            </a:r>
            <a:r>
              <a:rPr lang="fr-FR" dirty="0"/>
              <a:t> : Attention CNN</a:t>
            </a:r>
          </a:p>
        </p:txBody>
      </p:sp>
      <p:pic>
        <p:nvPicPr>
          <p:cNvPr id="5130" name="Picture 10" descr="Figure 1 from Self-attention Learning for Person Re-identification |  Semantic Scholar">
            <a:extLst>
              <a:ext uri="{FF2B5EF4-FFF2-40B4-BE49-F238E27FC236}">
                <a16:creationId xmlns:a16="http://schemas.microsoft.com/office/drawing/2014/main" id="{C3582DC9-CD2D-CEA2-6195-01C856A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24" y="2648504"/>
            <a:ext cx="5720076" cy="31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8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E07CFE-E232-EA4E-4691-30BC2CDB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21734"/>
            <a:ext cx="6891187" cy="1135737"/>
          </a:xfrm>
        </p:spPr>
        <p:txBody>
          <a:bodyPr>
            <a:normAutofit/>
          </a:bodyPr>
          <a:lstStyle/>
          <a:p>
            <a:r>
              <a:rPr lang="fr-FR" sz="3600" b="1" dirty="0" err="1"/>
              <a:t>Context</a:t>
            </a:r>
            <a:endParaRPr lang="fr-FR" sz="36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9F8C3-E307-7146-2EF8-A30C0C2CF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6891187" cy="4393982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+mj-lt"/>
              </a:rPr>
              <a:t>Violence </a:t>
            </a:r>
            <a:r>
              <a:rPr lang="fr-FR" sz="1800" dirty="0" err="1">
                <a:latin typeface="+mj-lt"/>
              </a:rPr>
              <a:t>is</a:t>
            </a:r>
            <a:r>
              <a:rPr lang="fr-FR" sz="1800" dirty="0">
                <a:latin typeface="+mj-lt"/>
              </a:rPr>
              <a:t> one of the </a:t>
            </a:r>
            <a:r>
              <a:rPr lang="fr-FR" sz="1800" b="1" dirty="0" err="1">
                <a:latin typeface="+mj-lt"/>
              </a:rPr>
              <a:t>leading</a:t>
            </a:r>
            <a:r>
              <a:rPr lang="fr-FR" sz="1800" b="1" dirty="0">
                <a:latin typeface="+mj-lt"/>
              </a:rPr>
              <a:t> causes of </a:t>
            </a:r>
            <a:r>
              <a:rPr lang="fr-FR" sz="1800" b="1" dirty="0" err="1">
                <a:latin typeface="+mj-lt"/>
              </a:rPr>
              <a:t>mortality</a:t>
            </a:r>
            <a:r>
              <a:rPr lang="fr-FR" sz="1800" b="1" dirty="0">
                <a:latin typeface="+mj-lt"/>
              </a:rPr>
              <a:t> </a:t>
            </a:r>
            <a:r>
              <a:rPr lang="fr-FR" sz="1800" b="1" dirty="0" err="1">
                <a:latin typeface="+mj-lt"/>
              </a:rPr>
              <a:t>worldwide</a:t>
            </a:r>
            <a:r>
              <a:rPr lang="fr-FR" sz="1800" b="1" dirty="0">
                <a:latin typeface="+mj-lt"/>
              </a:rPr>
              <a:t> </a:t>
            </a:r>
            <a:r>
              <a:rPr lang="fr-FR" sz="1800" b="1" dirty="0" err="1">
                <a:latin typeface="+mj-lt"/>
              </a:rPr>
              <a:t>among</a:t>
            </a:r>
            <a:r>
              <a:rPr lang="fr-FR" sz="1800" b="1" dirty="0">
                <a:latin typeface="+mj-lt"/>
              </a:rPr>
              <a:t> </a:t>
            </a:r>
            <a:r>
              <a:rPr lang="fr-FR" sz="1800" b="1" dirty="0" err="1">
                <a:latin typeface="+mj-lt"/>
              </a:rPr>
              <a:t>persons</a:t>
            </a:r>
            <a:r>
              <a:rPr lang="fr-FR" sz="1800" b="1" dirty="0">
                <a:latin typeface="+mj-lt"/>
              </a:rPr>
              <a:t> </a:t>
            </a:r>
            <a:r>
              <a:rPr lang="fr-FR" sz="1800" b="1" dirty="0" err="1">
                <a:latin typeface="+mj-lt"/>
              </a:rPr>
              <a:t>between</a:t>
            </a:r>
            <a:r>
              <a:rPr lang="fr-FR" sz="1800" b="1" dirty="0">
                <a:latin typeface="+mj-lt"/>
              </a:rPr>
              <a:t> the </a:t>
            </a:r>
            <a:r>
              <a:rPr lang="fr-FR" sz="1800" b="1" dirty="0" err="1">
                <a:latin typeface="+mj-lt"/>
              </a:rPr>
              <a:t>age</a:t>
            </a:r>
            <a:r>
              <a:rPr lang="fr-FR" sz="1800" b="1" dirty="0">
                <a:latin typeface="+mj-lt"/>
              </a:rPr>
              <a:t> of 15 and 44 </a:t>
            </a:r>
            <a:r>
              <a:rPr lang="fr-FR" sz="1800" dirty="0">
                <a:latin typeface="+mj-lt"/>
              </a:rPr>
              <a:t>(World </a:t>
            </a:r>
            <a:r>
              <a:rPr lang="fr-FR" sz="1800" dirty="0" err="1">
                <a:latin typeface="+mj-lt"/>
              </a:rPr>
              <a:t>Health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Organization</a:t>
            </a:r>
            <a:r>
              <a:rPr lang="fr-FR" sz="1800" dirty="0">
                <a:latin typeface="+mj-lt"/>
              </a:rPr>
              <a:t>)</a:t>
            </a:r>
          </a:p>
          <a:p>
            <a:endParaRPr lang="fr-FR" sz="1800" dirty="0">
              <a:latin typeface="+mj-lt"/>
            </a:endParaRPr>
          </a:p>
          <a:p>
            <a:r>
              <a:rPr lang="fr-FR" sz="1800" dirty="0">
                <a:latin typeface="+mj-lt"/>
              </a:rPr>
              <a:t>Large </a:t>
            </a:r>
            <a:r>
              <a:rPr lang="fr-FR" sz="1800" dirty="0" err="1">
                <a:latin typeface="+mj-lt"/>
              </a:rPr>
              <a:t>number</a:t>
            </a:r>
            <a:r>
              <a:rPr lang="fr-FR" sz="1800" dirty="0">
                <a:latin typeface="+mj-lt"/>
              </a:rPr>
              <a:t> of camera and </a:t>
            </a:r>
            <a:r>
              <a:rPr lang="fr-FR" sz="1800" dirty="0" err="1">
                <a:latin typeface="+mj-lt"/>
              </a:rPr>
              <a:t>developpement</a:t>
            </a:r>
            <a:r>
              <a:rPr lang="fr-FR" sz="1800" dirty="0">
                <a:latin typeface="+mj-lt"/>
              </a:rPr>
              <a:t> of the </a:t>
            </a:r>
            <a:r>
              <a:rPr lang="fr-FR" sz="1800" dirty="0" err="1">
                <a:latin typeface="+mj-lt"/>
              </a:rPr>
              <a:t>clood</a:t>
            </a:r>
            <a:endParaRPr lang="fr-FR" sz="1800" dirty="0">
              <a:latin typeface="+mj-lt"/>
            </a:endParaRPr>
          </a:p>
          <a:p>
            <a:endParaRPr lang="fr-FR" sz="1800" dirty="0">
              <a:latin typeface="+mj-lt"/>
            </a:endParaRPr>
          </a:p>
          <a:p>
            <a:r>
              <a:rPr lang="fr-FR" sz="1800" b="1" dirty="0">
                <a:latin typeface="+mj-lt"/>
              </a:rPr>
              <a:t>Occlusion, </a:t>
            </a:r>
            <a:r>
              <a:rPr lang="fr-FR" sz="1800" b="1" dirty="0" err="1">
                <a:latin typeface="+mj-lt"/>
              </a:rPr>
              <a:t>poor</a:t>
            </a:r>
            <a:r>
              <a:rPr lang="fr-FR" sz="1800" b="1" dirty="0">
                <a:latin typeface="+mj-lt"/>
              </a:rPr>
              <a:t> image </a:t>
            </a:r>
            <a:r>
              <a:rPr lang="fr-FR" sz="1800" b="1" dirty="0" err="1">
                <a:latin typeface="+mj-lt"/>
              </a:rPr>
              <a:t>resolution</a:t>
            </a:r>
            <a:r>
              <a:rPr lang="fr-FR" sz="1800" b="1" dirty="0">
                <a:latin typeface="+mj-lt"/>
              </a:rPr>
              <a:t>, </a:t>
            </a:r>
            <a:r>
              <a:rPr lang="fr-FR" sz="1800" b="1" dirty="0" err="1">
                <a:latin typeface="+mj-lt"/>
              </a:rPr>
              <a:t>visual</a:t>
            </a:r>
            <a:r>
              <a:rPr lang="fr-FR" sz="1800" b="1" dirty="0">
                <a:latin typeface="+mj-lt"/>
              </a:rPr>
              <a:t> noise, fast changes in </a:t>
            </a:r>
            <a:r>
              <a:rPr lang="fr-FR" sz="1800" b="1" dirty="0" err="1">
                <a:latin typeface="+mj-lt"/>
              </a:rPr>
              <a:t>events</a:t>
            </a:r>
            <a:r>
              <a:rPr lang="fr-FR" sz="1800" b="1" dirty="0">
                <a:latin typeface="+mj-lt"/>
              </a:rPr>
              <a:t> and/or in interactions, data </a:t>
            </a:r>
            <a:r>
              <a:rPr lang="fr-FR" sz="1800" b="1" dirty="0" err="1">
                <a:latin typeface="+mj-lt"/>
              </a:rPr>
              <a:t>encoding</a:t>
            </a:r>
            <a:r>
              <a:rPr lang="fr-FR" sz="1800" b="1" dirty="0">
                <a:latin typeface="+mj-lt"/>
              </a:rPr>
              <a:t>, illumination changes</a:t>
            </a:r>
            <a:r>
              <a:rPr lang="fr-FR" sz="1800" dirty="0">
                <a:latin typeface="+mj-lt"/>
              </a:rPr>
              <a:t>, and </a:t>
            </a:r>
            <a:r>
              <a:rPr lang="fr-FR" sz="1800" dirty="0" err="1">
                <a:latin typeface="+mj-lt"/>
              </a:rPr>
              <a:t>other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factors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make</a:t>
            </a:r>
            <a:r>
              <a:rPr lang="fr-FR" sz="1800" dirty="0">
                <a:latin typeface="+mj-lt"/>
              </a:rPr>
              <a:t> the process </a:t>
            </a:r>
            <a:r>
              <a:rPr lang="fr-FR" sz="1800" dirty="0" err="1">
                <a:latin typeface="+mj-lt"/>
              </a:rPr>
              <a:t>difficult</a:t>
            </a:r>
            <a:r>
              <a:rPr lang="fr-FR" sz="1800" dirty="0">
                <a:latin typeface="+mj-lt"/>
              </a:rPr>
              <a:t>. A </a:t>
            </a:r>
            <a:r>
              <a:rPr lang="fr-FR" sz="1800" dirty="0" err="1">
                <a:latin typeface="+mj-lt"/>
              </a:rPr>
              <a:t>methodology</a:t>
            </a:r>
            <a:r>
              <a:rPr lang="fr-FR" sz="1800" dirty="0">
                <a:latin typeface="+mj-lt"/>
              </a:rPr>
              <a:t> and good practice for </a:t>
            </a:r>
            <a:r>
              <a:rPr lang="fr-FR" sz="1800" dirty="0" err="1">
                <a:latin typeface="+mj-lt"/>
              </a:rPr>
              <a:t>distributed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video</a:t>
            </a:r>
            <a:r>
              <a:rPr lang="fr-FR" sz="1800" dirty="0">
                <a:latin typeface="+mj-lt"/>
              </a:rPr>
              <a:t> surveillance must </a:t>
            </a:r>
            <a:r>
              <a:rPr lang="fr-FR" sz="1800" dirty="0" err="1">
                <a:latin typeface="+mj-lt"/>
              </a:rPr>
              <a:t>be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generalized</a:t>
            </a:r>
            <a:endParaRPr lang="fr-FR" sz="1800" dirty="0">
              <a:latin typeface="+mj-lt"/>
            </a:endParaRPr>
          </a:p>
          <a:p>
            <a:endParaRPr lang="fr-FR" sz="1800" dirty="0">
              <a:latin typeface="+mj-lt"/>
            </a:endParaRPr>
          </a:p>
          <a:p>
            <a:r>
              <a:rPr lang="fr-FR" sz="1800" dirty="0">
                <a:latin typeface="+mj-lt"/>
              </a:rPr>
              <a:t>To </a:t>
            </a:r>
            <a:r>
              <a:rPr lang="fr-FR" sz="1800" b="1" dirty="0">
                <a:latin typeface="+mj-lt"/>
              </a:rPr>
              <a:t>assist </a:t>
            </a:r>
            <a:r>
              <a:rPr lang="fr-FR" sz="1800" b="1" dirty="0" err="1">
                <a:latin typeface="+mj-lt"/>
              </a:rPr>
              <a:t>security</a:t>
            </a:r>
            <a:r>
              <a:rPr lang="fr-FR" sz="1800" b="1" dirty="0">
                <a:latin typeface="+mj-lt"/>
              </a:rPr>
              <a:t> staff and </a:t>
            </a:r>
            <a:r>
              <a:rPr lang="fr-FR" sz="1800" b="1" dirty="0" err="1">
                <a:latin typeface="+mj-lt"/>
              </a:rPr>
              <a:t>ensure</a:t>
            </a:r>
            <a:r>
              <a:rPr lang="fr-FR" sz="1800" b="1" dirty="0">
                <a:latin typeface="+mj-lt"/>
              </a:rPr>
              <a:t> </a:t>
            </a:r>
            <a:r>
              <a:rPr lang="fr-FR" sz="1800" b="1" dirty="0" err="1">
                <a:latin typeface="+mj-lt"/>
              </a:rPr>
              <a:t>safety</a:t>
            </a:r>
            <a:r>
              <a:rPr lang="fr-FR" sz="1800" dirty="0">
                <a:latin typeface="+mj-lt"/>
              </a:rPr>
              <a:t>, </a:t>
            </a:r>
            <a:r>
              <a:rPr lang="fr-FR" sz="1800" dirty="0" err="1">
                <a:latin typeface="+mj-lt"/>
              </a:rPr>
              <a:t>automated</a:t>
            </a:r>
            <a:r>
              <a:rPr lang="fr-FR" sz="1800" dirty="0">
                <a:latin typeface="+mj-lt"/>
              </a:rPr>
              <a:t> surveillance </a:t>
            </a:r>
            <a:r>
              <a:rPr lang="fr-FR" sz="1800" dirty="0" err="1">
                <a:latin typeface="+mj-lt"/>
              </a:rPr>
              <a:t>systems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that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recognize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specific</a:t>
            </a:r>
            <a:r>
              <a:rPr lang="fr-FR" sz="1800" dirty="0">
                <a:latin typeface="+mj-lt"/>
              </a:rPr>
              <a:t> pattern </a:t>
            </a:r>
            <a:r>
              <a:rPr lang="fr-FR" sz="1800" dirty="0" err="1">
                <a:latin typeface="+mj-lt"/>
              </a:rPr>
              <a:t>such</a:t>
            </a:r>
            <a:r>
              <a:rPr lang="fr-FR" sz="1800" dirty="0">
                <a:latin typeface="+mj-lt"/>
              </a:rPr>
              <a:t> as </a:t>
            </a:r>
            <a:r>
              <a:rPr lang="fr-FR" sz="1800" dirty="0" err="1">
                <a:latin typeface="+mj-lt"/>
              </a:rPr>
              <a:t>abnormalities</a:t>
            </a:r>
            <a:r>
              <a:rPr lang="fr-FR" sz="1800" dirty="0">
                <a:latin typeface="+mj-lt"/>
              </a:rPr>
              <a:t> in real time are </a:t>
            </a:r>
            <a:r>
              <a:rPr lang="fr-FR" sz="1800" dirty="0" err="1">
                <a:latin typeface="+mj-lt"/>
              </a:rPr>
              <a:t>critical</a:t>
            </a:r>
            <a:r>
              <a:rPr lang="fr-FR" sz="1800" dirty="0">
                <a:latin typeface="+mj-lt"/>
              </a:rPr>
              <a:t>. </a:t>
            </a:r>
          </a:p>
          <a:p>
            <a:endParaRPr lang="fr-FR" sz="1800" dirty="0">
              <a:latin typeface="+mj-lt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el, extérieur, signe, rue&#10;&#10;Description générée automatiquement">
            <a:extLst>
              <a:ext uri="{FF2B5EF4-FFF2-40B4-BE49-F238E27FC236}">
                <a16:creationId xmlns:a16="http://schemas.microsoft.com/office/drawing/2014/main" id="{BF9718FB-D3BE-09E7-958F-A6708F413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086" r="32633" b="1"/>
          <a:stretch/>
        </p:blipFill>
        <p:spPr>
          <a:xfrm>
            <a:off x="8129873" y="10"/>
            <a:ext cx="4062128" cy="685799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68B6EF-0CDF-1524-90E1-86EADB79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10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4E01C-C7D8-983C-F65B-5EE6EFB36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800" dirty="0"/>
              <a:t>The best </a:t>
            </a:r>
            <a:r>
              <a:rPr lang="fr-FR" sz="1800" dirty="0" err="1"/>
              <a:t>models</a:t>
            </a:r>
            <a:r>
              <a:rPr lang="fr-FR" sz="1800" dirty="0"/>
              <a:t> combine </a:t>
            </a:r>
            <a:r>
              <a:rPr lang="fr-FR" sz="1800" dirty="0" err="1"/>
              <a:t>different</a:t>
            </a:r>
            <a:r>
              <a:rPr lang="fr-FR" sz="1800" dirty="0"/>
              <a:t> inputs (Multi-</a:t>
            </a:r>
            <a:r>
              <a:rPr lang="fr-FR" sz="1800" dirty="0" err="1"/>
              <a:t>stream</a:t>
            </a:r>
            <a:r>
              <a:rPr lang="fr-FR" sz="1800" dirty="0"/>
              <a:t>) : for </a:t>
            </a:r>
            <a:r>
              <a:rPr lang="fr-FR" sz="1800" dirty="0" err="1"/>
              <a:t>example</a:t>
            </a:r>
            <a:r>
              <a:rPr lang="fr-FR" sz="1800" dirty="0"/>
              <a:t>, one </a:t>
            </a:r>
            <a:r>
              <a:rPr lang="fr-FR" sz="1800" dirty="0" err="1"/>
              <a:t>stream</a:t>
            </a:r>
            <a:r>
              <a:rPr lang="fr-FR" sz="1800" dirty="0"/>
              <a:t> </a:t>
            </a:r>
            <a:r>
              <a:rPr lang="fr-FR" sz="1800" dirty="0" err="1"/>
              <a:t>takes</a:t>
            </a:r>
            <a:r>
              <a:rPr lang="fr-FR" sz="1800" dirty="0"/>
              <a:t> in background </a:t>
            </a:r>
            <a:r>
              <a:rPr lang="fr-FR" sz="1800" dirty="0" err="1"/>
              <a:t>suppressed</a:t>
            </a:r>
            <a:r>
              <a:rPr lang="fr-FR" sz="1800" dirty="0"/>
              <a:t> frames as inputs and </a:t>
            </a:r>
            <a:r>
              <a:rPr lang="fr-FR" sz="1800" dirty="0" err="1"/>
              <a:t>other</a:t>
            </a:r>
            <a:r>
              <a:rPr lang="fr-FR" sz="1800" dirty="0"/>
              <a:t> </a:t>
            </a:r>
            <a:r>
              <a:rPr lang="fr-FR" sz="1800" dirty="0" err="1"/>
              <a:t>stream</a:t>
            </a:r>
            <a:r>
              <a:rPr lang="fr-FR" sz="1800" dirty="0"/>
              <a:t> </a:t>
            </a:r>
            <a:r>
              <a:rPr lang="fr-FR" sz="1800" dirty="0" err="1"/>
              <a:t>processes</a:t>
            </a:r>
            <a:r>
              <a:rPr lang="fr-FR" sz="1800" dirty="0"/>
              <a:t> </a:t>
            </a:r>
            <a:r>
              <a:rPr lang="fr-FR" sz="1800" dirty="0" err="1"/>
              <a:t>difference</a:t>
            </a:r>
            <a:r>
              <a:rPr lang="fr-FR" sz="1800" dirty="0"/>
              <a:t> of adjacent frames, or the </a:t>
            </a:r>
            <a:r>
              <a:rPr lang="fr-FR" sz="1800" dirty="0" err="1"/>
              <a:t>optical</a:t>
            </a:r>
            <a:r>
              <a:rPr lang="fr-FR" sz="1800" dirty="0"/>
              <a:t> flow.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  <p:pic>
        <p:nvPicPr>
          <p:cNvPr id="5122" name="Picture 2" descr="Deep Learning on Video (Part Two): The Rise of Two-Stream Architectures |  by Cameron Wolfe | Towards Data Science">
            <a:extLst>
              <a:ext uri="{FF2B5EF4-FFF2-40B4-BE49-F238E27FC236}">
                <a16:creationId xmlns:a16="http://schemas.microsoft.com/office/drawing/2014/main" id="{078F7EF0-7AF4-0E14-A309-B67DBFFF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86" y="2820230"/>
            <a:ext cx="4374521" cy="236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view — Two-Stream ConvNet: Spatial and Temporal Networks (Video  Classification) | by Sik-Ho Tsang | Medium">
            <a:extLst>
              <a:ext uri="{FF2B5EF4-FFF2-40B4-BE49-F238E27FC236}">
                <a16:creationId xmlns:a16="http://schemas.microsoft.com/office/drawing/2014/main" id="{A027F2A8-C347-4B26-F215-E11CA41F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97" y="2745392"/>
            <a:ext cx="6989233" cy="24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89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8FBAB2-0787-4F64-4228-F64A05D4C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80" y="1493969"/>
            <a:ext cx="10515600" cy="4351338"/>
          </a:xfrm>
        </p:spPr>
        <p:txBody>
          <a:bodyPr/>
          <a:lstStyle/>
          <a:p>
            <a:r>
              <a:rPr lang="fr-FR" sz="1050" dirty="0"/>
              <a:t>Fernando J. </a:t>
            </a:r>
            <a:r>
              <a:rPr lang="fr-FR" sz="1050" dirty="0" err="1"/>
              <a:t>Rendón-Segador</a:t>
            </a:r>
            <a:r>
              <a:rPr lang="fr-FR" sz="1050" dirty="0"/>
              <a:t> , Juan A. </a:t>
            </a:r>
            <a:r>
              <a:rPr lang="fr-FR" sz="1050" dirty="0" err="1"/>
              <a:t>Álvarez</a:t>
            </a:r>
            <a:r>
              <a:rPr lang="fr-FR" sz="1050" dirty="0"/>
              <a:t>-García , Fernando </a:t>
            </a:r>
            <a:r>
              <a:rPr lang="fr-FR" sz="1050" dirty="0" err="1"/>
              <a:t>Enríquez</a:t>
            </a:r>
            <a:r>
              <a:rPr lang="fr-FR" sz="1050" dirty="0"/>
              <a:t> and Oscar Deniz  </a:t>
            </a:r>
            <a:r>
              <a:rPr lang="fr-FR" sz="1050" dirty="0" err="1"/>
              <a:t>ViolenceNet</a:t>
            </a:r>
            <a:r>
              <a:rPr lang="fr-FR" sz="1050" dirty="0"/>
              <a:t>: Dense Multi-Head Self-Attention </a:t>
            </a:r>
            <a:r>
              <a:rPr lang="fr-FR" sz="1050" dirty="0" err="1"/>
              <a:t>with</a:t>
            </a:r>
            <a:r>
              <a:rPr lang="fr-FR" sz="1050" dirty="0"/>
              <a:t> </a:t>
            </a:r>
            <a:r>
              <a:rPr lang="fr-FR" sz="1050" dirty="0" err="1"/>
              <a:t>Bidirectional</a:t>
            </a:r>
            <a:r>
              <a:rPr lang="fr-FR" sz="1050" dirty="0"/>
              <a:t> </a:t>
            </a:r>
            <a:r>
              <a:rPr lang="fr-FR" sz="1050" dirty="0" err="1"/>
              <a:t>Convolutional</a:t>
            </a:r>
            <a:r>
              <a:rPr lang="fr-FR" sz="1050" dirty="0"/>
              <a:t> LSTM for </a:t>
            </a:r>
            <a:r>
              <a:rPr lang="fr-FR" sz="1050" dirty="0" err="1"/>
              <a:t>Detecting</a:t>
            </a:r>
            <a:r>
              <a:rPr lang="fr-FR" sz="1050" dirty="0"/>
              <a:t> Violence (2021)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AF46FDD-AF39-C83F-DA6A-7244858F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83" y="3831814"/>
            <a:ext cx="6719904" cy="28171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7C6B09C-ADFB-82D1-8D19-7B3207CD1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90" y="2117508"/>
            <a:ext cx="4099213" cy="46039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E949F93-8D6A-8759-BD1A-CBC2AC7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950" y="2057498"/>
            <a:ext cx="4876940" cy="16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8FBAB2-0787-4F64-4228-F64A05D4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dirty="0"/>
              <a:t>Cheng, M., Cai, K., Li, M.: Rwf-2000: An open large </a:t>
            </a:r>
            <a:r>
              <a:rPr lang="fr-FR" sz="1400" dirty="0" err="1"/>
              <a:t>scale</a:t>
            </a:r>
            <a:r>
              <a:rPr lang="fr-FR" sz="1400" dirty="0"/>
              <a:t>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database</a:t>
            </a:r>
            <a:r>
              <a:rPr lang="fr-FR" sz="1400" dirty="0"/>
              <a:t> for violence </a:t>
            </a:r>
            <a:r>
              <a:rPr lang="fr-FR" sz="1400" dirty="0" err="1"/>
              <a:t>detection</a:t>
            </a:r>
            <a:r>
              <a:rPr lang="fr-FR" sz="1400" dirty="0"/>
              <a:t>. In: 2020 25th International </a:t>
            </a:r>
            <a:r>
              <a:rPr lang="fr-FR" sz="1400" dirty="0" err="1"/>
              <a:t>Conference</a:t>
            </a:r>
            <a:r>
              <a:rPr lang="fr-FR" sz="1400" dirty="0"/>
              <a:t> on Pattern Recognition (ICPR), pp. 4183–4190. IEEE (2021)</a:t>
            </a:r>
            <a:endParaRPr lang="fr-FR" dirty="0">
              <a:latin typeface="Helvetica Neue" panose="02000503000000020004" pitchFamily="2" charset="0"/>
            </a:endParaRPr>
          </a:p>
          <a:p>
            <a:endParaRPr lang="fr-FR" dirty="0"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7590223-96B0-68A9-F6D8-AA793A831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79" y="3157533"/>
            <a:ext cx="7054547" cy="247843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48985D-FC03-9EEB-60AD-536AD01B9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240" y="2540771"/>
            <a:ext cx="336976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9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8FBAB2-0787-4F64-4228-F64A05D4C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08" y="1435011"/>
            <a:ext cx="10515600" cy="4351338"/>
          </a:xfrm>
        </p:spPr>
        <p:txBody>
          <a:bodyPr/>
          <a:lstStyle/>
          <a:p>
            <a:r>
              <a:rPr lang="fr-FR" sz="1400" dirty="0" err="1">
                <a:latin typeface="Helvetica Neue" panose="02000503000000020004" pitchFamily="2" charset="0"/>
              </a:rPr>
              <a:t>Dipon</a:t>
            </a:r>
            <a:r>
              <a:rPr lang="fr-FR" sz="1400" dirty="0">
                <a:latin typeface="Helvetica Neue" panose="02000503000000020004" pitchFamily="2" charset="0"/>
              </a:rPr>
              <a:t> Kumar </a:t>
            </a:r>
            <a:r>
              <a:rPr lang="fr-FR" sz="1400" dirty="0" err="1">
                <a:latin typeface="Helvetica Neue" panose="02000503000000020004" pitchFamily="2" charset="0"/>
              </a:rPr>
              <a:t>Ghosh</a:t>
            </a:r>
            <a:r>
              <a:rPr lang="fr-FR" sz="1400" dirty="0">
                <a:latin typeface="Helvetica Neue" panose="02000503000000020004" pitchFamily="2" charset="0"/>
              </a:rPr>
              <a:t> and Amitabha </a:t>
            </a:r>
            <a:r>
              <a:rPr lang="fr-FR" sz="1400" dirty="0" err="1">
                <a:latin typeface="Helvetica Neue" panose="02000503000000020004" pitchFamily="2" charset="0"/>
              </a:rPr>
              <a:t>Chakrabarty</a:t>
            </a:r>
            <a:r>
              <a:rPr lang="fr-FR" sz="1400" dirty="0">
                <a:latin typeface="Helvetica Neue" panose="02000503000000020004" pitchFamily="2" charset="0"/>
              </a:rPr>
              <a:t>,</a:t>
            </a:r>
            <a:r>
              <a:rPr lang="fr-FR" sz="14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400" dirty="0" err="1"/>
              <a:t>Two-stream</a:t>
            </a:r>
            <a:r>
              <a:rPr lang="fr-FR" sz="1400" dirty="0"/>
              <a:t> Multi-</a:t>
            </a:r>
            <a:r>
              <a:rPr lang="fr-FR" sz="1400" dirty="0" err="1"/>
              <a:t>dimensional</a:t>
            </a:r>
            <a:r>
              <a:rPr lang="fr-FR" sz="1400" dirty="0"/>
              <a:t> </a:t>
            </a:r>
            <a:r>
              <a:rPr lang="fr-FR" sz="1400" dirty="0" err="1"/>
              <a:t>Convolutional</a:t>
            </a:r>
            <a:r>
              <a:rPr lang="fr-FR" sz="1400" dirty="0"/>
              <a:t> Network for Real-time Violence </a:t>
            </a:r>
            <a:r>
              <a:rPr lang="fr-FR" sz="1400" dirty="0" err="1"/>
              <a:t>Detection</a:t>
            </a:r>
            <a:r>
              <a:rPr lang="fr-FR" sz="1400" dirty="0"/>
              <a:t> </a:t>
            </a:r>
            <a:r>
              <a:rPr lang="fr-FR" sz="1400" dirty="0">
                <a:latin typeface="Helvetica Neue" panose="02000503000000020004" pitchFamily="2" charset="0"/>
              </a:rPr>
              <a:t>(</a:t>
            </a:r>
            <a:r>
              <a:rPr lang="fr-FR" sz="1400" dirty="0">
                <a:effectLst/>
                <a:latin typeface="Helvetica Neue" panose="02000503000000020004" pitchFamily="2" charset="0"/>
              </a:rPr>
              <a:t>2022)</a:t>
            </a:r>
            <a:endParaRPr lang="fr-FR" sz="1400" dirty="0">
              <a:latin typeface="Helvetica Neue" panose="02000503000000020004" pitchFamily="2" charset="0"/>
            </a:endParaRPr>
          </a:p>
          <a:p>
            <a:endParaRPr lang="fr-FR" dirty="0"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59EFC04-2301-D625-329B-59D24E650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4655894"/>
            <a:ext cx="6149660" cy="220210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71D555-3B50-DDF5-5822-31915535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035313"/>
            <a:ext cx="6325452" cy="248021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310AD5-544D-5136-572C-4343375FB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365" y="2064977"/>
            <a:ext cx="3796556" cy="46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06" y="434824"/>
            <a:ext cx="81618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8FBAB2-0787-4F64-4228-F64A05D4C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08" y="1435011"/>
            <a:ext cx="10515600" cy="4590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500" dirty="0">
                <a:latin typeface="Helvetica Neue" panose="02000503000000020004" pitchFamily="2" charset="0"/>
              </a:rPr>
              <a:t>To note:</a:t>
            </a:r>
          </a:p>
          <a:p>
            <a:pPr>
              <a:buFont typeface="+mj-lt"/>
              <a:buAutoNum type="arabicPeriod"/>
            </a:pPr>
            <a:r>
              <a:rPr lang="fr-FR" sz="1500" dirty="0">
                <a:latin typeface="Helvetica Neue" panose="02000503000000020004" pitchFamily="2" charset="0"/>
              </a:rPr>
              <a:t>T</a:t>
            </a:r>
            <a:r>
              <a:rPr lang="fr-FR" sz="1500" b="1" dirty="0">
                <a:latin typeface="Helvetica Neue" panose="02000503000000020004" pitchFamily="2" charset="0"/>
              </a:rPr>
              <a:t>o </a:t>
            </a:r>
            <a:r>
              <a:rPr lang="fr-FR" sz="1500" b="1" dirty="0" err="1">
                <a:latin typeface="Helvetica Neue" panose="02000503000000020004" pitchFamily="2" charset="0"/>
              </a:rPr>
              <a:t>reduce</a:t>
            </a:r>
            <a:r>
              <a:rPr lang="fr-FR" sz="1500" b="1" dirty="0">
                <a:latin typeface="Helvetica Neue" panose="02000503000000020004" pitchFamily="2" charset="0"/>
              </a:rPr>
              <a:t> </a:t>
            </a:r>
            <a:r>
              <a:rPr lang="fr-FR" sz="1500" b="1" dirty="0" err="1">
                <a:latin typeface="Helvetica Neue" panose="02000503000000020004" pitchFamily="2" charset="0"/>
              </a:rPr>
              <a:t>optical</a:t>
            </a:r>
            <a:r>
              <a:rPr lang="fr-FR" sz="1500" b="1" dirty="0">
                <a:latin typeface="Helvetica Neue" panose="02000503000000020004" pitchFamily="2" charset="0"/>
              </a:rPr>
              <a:t> flow </a:t>
            </a:r>
            <a:r>
              <a:rPr lang="fr-FR" sz="1500" b="1" dirty="0" err="1">
                <a:latin typeface="Helvetica Neue" panose="02000503000000020004" pitchFamily="2" charset="0"/>
              </a:rPr>
              <a:t>cost</a:t>
            </a:r>
            <a:r>
              <a:rPr lang="fr-FR" sz="1500" b="1" dirty="0">
                <a:latin typeface="Helvetica Neue" panose="02000503000000020004" pitchFamily="2" charset="0"/>
              </a:rPr>
              <a:t> (for </a:t>
            </a:r>
            <a:r>
              <a:rPr lang="fr-FR" sz="1500" b="1" dirty="0" err="1">
                <a:latin typeface="Helvetica Neue" panose="02000503000000020004" pitchFamily="2" charset="0"/>
              </a:rPr>
              <a:t>low</a:t>
            </a:r>
            <a:r>
              <a:rPr lang="fr-FR" sz="1500" b="1" dirty="0">
                <a:latin typeface="Helvetica Neue" panose="02000503000000020004" pitchFamily="2" charset="0"/>
              </a:rPr>
              <a:t> hardware) </a:t>
            </a:r>
            <a:r>
              <a:rPr lang="fr-FR" sz="1500" dirty="0">
                <a:latin typeface="Helvetica Neue" panose="02000503000000020004" pitchFamily="2" charset="0"/>
              </a:rPr>
              <a:t>: </a:t>
            </a:r>
          </a:p>
          <a:p>
            <a:pPr marL="0" indent="0">
              <a:buNone/>
            </a:pPr>
            <a:r>
              <a:rPr lang="fr-FR" sz="1500" dirty="0" err="1">
                <a:effectLst/>
                <a:latin typeface="Helvetica Neue" panose="02000503000000020004" pitchFamily="2" charset="0"/>
              </a:rPr>
              <a:t>FlowNet</a:t>
            </a:r>
            <a:r>
              <a:rPr lang="fr-FR" sz="1500" dirty="0">
                <a:latin typeface="Helvetica Neue" panose="02000503000000020004" pitchFamily="2" charset="0"/>
              </a:rPr>
              <a:t>, </a:t>
            </a:r>
            <a:r>
              <a:rPr lang="fr-FR" sz="1500" dirty="0" err="1">
                <a:effectLst/>
                <a:latin typeface="Helvetica Neue" panose="02000503000000020004" pitchFamily="2" charset="0"/>
              </a:rPr>
              <a:t>LiteFlowNet</a:t>
            </a:r>
            <a:r>
              <a:rPr lang="fr-FR" sz="1500" dirty="0">
                <a:latin typeface="Helvetica Neue" panose="02000503000000020004" pitchFamily="2" charset="0"/>
              </a:rPr>
              <a:t> (</a:t>
            </a:r>
            <a:r>
              <a:rPr lang="fr-FR" sz="1500" dirty="0">
                <a:effectLst/>
                <a:latin typeface="Helvetica Neue" panose="02000503000000020004" pitchFamily="2" charset="0"/>
              </a:rPr>
              <a:t>light-</a:t>
            </a:r>
            <a:r>
              <a:rPr lang="fr-FR" sz="1500" dirty="0" err="1">
                <a:effectLst/>
                <a:latin typeface="Helvetica Neue" panose="02000503000000020004" pitchFamily="2" charset="0"/>
              </a:rPr>
              <a:t>weight</a:t>
            </a:r>
            <a:r>
              <a:rPr lang="fr-FR" sz="1500" dirty="0">
                <a:effectLst/>
                <a:latin typeface="Helvetica Neue" panose="02000503000000020004" pitchFamily="2" charset="0"/>
              </a:rPr>
              <a:t> version of </a:t>
            </a:r>
            <a:r>
              <a:rPr lang="fr-FR" sz="1500" dirty="0" err="1">
                <a:effectLst/>
                <a:latin typeface="Helvetica Neue" panose="02000503000000020004" pitchFamily="2" charset="0"/>
              </a:rPr>
              <a:t>FlowNet</a:t>
            </a:r>
            <a:r>
              <a:rPr lang="fr-FR" sz="1500" dirty="0">
                <a:effectLst/>
                <a:latin typeface="Helvetica Neue" panose="02000503000000020004" pitchFamily="2" charset="0"/>
              </a:rPr>
              <a:t>),PWC-Net, LiteFlownet2 (</a:t>
            </a:r>
            <a:r>
              <a:rPr lang="fr-FR" sz="1500" dirty="0" err="1">
                <a:effectLst/>
                <a:latin typeface="Helvetica Neue" panose="02000503000000020004" pitchFamily="2" charset="0"/>
              </a:rPr>
              <a:t>lightweight</a:t>
            </a:r>
            <a:r>
              <a:rPr lang="fr-FR" sz="1500" dirty="0">
                <a:effectLst/>
                <a:latin typeface="Helvetica Neue" panose="02000503000000020004" pitchFamily="2" charset="0"/>
              </a:rPr>
              <a:t> version of FlowNet2), </a:t>
            </a:r>
            <a:r>
              <a:rPr lang="fr-FR" sz="1500" dirty="0" err="1">
                <a:effectLst/>
                <a:latin typeface="Helvetica Neue" panose="02000503000000020004" pitchFamily="2" charset="0"/>
              </a:rPr>
              <a:t>DenseFlow</a:t>
            </a:r>
            <a:r>
              <a:rPr lang="fr-FR" sz="1500" dirty="0">
                <a:effectLst/>
                <a:latin typeface="Helvetica Neue" panose="02000503000000020004" pitchFamily="2" charset="0"/>
              </a:rPr>
              <a:t>, </a:t>
            </a:r>
            <a:r>
              <a:rPr lang="fr-FR" sz="1500" dirty="0" err="1">
                <a:effectLst/>
                <a:latin typeface="Helvetica Neue" panose="02000503000000020004" pitchFamily="2" charset="0"/>
              </a:rPr>
              <a:t>NanoFlowNet</a:t>
            </a:r>
            <a:r>
              <a:rPr lang="fr-FR" sz="1500" dirty="0">
                <a:latin typeface="Helvetica Neue" panose="02000503000000020004" pitchFamily="2" charset="0"/>
              </a:rPr>
              <a:t>.... Or use frame-</a:t>
            </a:r>
            <a:r>
              <a:rPr lang="fr-FR" sz="1500" dirty="0" err="1">
                <a:latin typeface="Helvetica Neue" panose="02000503000000020004" pitchFamily="2" charset="0"/>
              </a:rPr>
              <a:t>difference</a:t>
            </a:r>
            <a:r>
              <a:rPr lang="fr-FR" sz="1500" dirty="0">
                <a:latin typeface="Helvetica Neue" panose="02000503000000020004" pitchFamily="2" charset="0"/>
              </a:rPr>
              <a:t> </a:t>
            </a:r>
            <a:r>
              <a:rPr lang="fr-FR" sz="1500" dirty="0" err="1">
                <a:latin typeface="Helvetica Neue" panose="02000503000000020004" pitchFamily="2" charset="0"/>
              </a:rPr>
              <a:t>video</a:t>
            </a:r>
            <a:r>
              <a:rPr lang="fr-FR" sz="1500" dirty="0">
                <a:latin typeface="Helvetica Neue" panose="02000503000000020004" pitchFamily="2" charset="0"/>
              </a:rPr>
              <a:t> </a:t>
            </a:r>
            <a:r>
              <a:rPr lang="fr-FR" sz="1500" dirty="0" err="1">
                <a:latin typeface="Helvetica Neue" panose="02000503000000020004" pitchFamily="2" charset="0"/>
              </a:rPr>
              <a:t>stream</a:t>
            </a:r>
            <a:r>
              <a:rPr lang="fr-FR" sz="1500" dirty="0">
                <a:latin typeface="Helvetica Neue" panose="02000503000000020004" pitchFamily="2" charset="0"/>
              </a:rPr>
              <a:t>, i.e., the </a:t>
            </a:r>
            <a:r>
              <a:rPr lang="fr-FR" sz="1500" dirty="0" err="1">
                <a:latin typeface="Helvetica Neue" panose="02000503000000020004" pitchFamily="2" charset="0"/>
              </a:rPr>
              <a:t>difference</a:t>
            </a:r>
            <a:r>
              <a:rPr lang="fr-FR" sz="1500" dirty="0">
                <a:latin typeface="Helvetica Neue" panose="02000503000000020004" pitchFamily="2" charset="0"/>
              </a:rPr>
              <a:t> in the adjacent frames</a:t>
            </a:r>
          </a:p>
          <a:p>
            <a:pPr marL="0" indent="0">
              <a:buNone/>
            </a:pPr>
            <a:endParaRPr lang="fr-FR" sz="1500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500" dirty="0">
                <a:latin typeface="Helvetica Neue" panose="02000503000000020004" pitchFamily="2" charset="0"/>
              </a:rPr>
              <a:t>2. To </a:t>
            </a:r>
            <a:r>
              <a:rPr lang="fr-FR" sz="1500" dirty="0" err="1">
                <a:latin typeface="Helvetica Neue" panose="02000503000000020004" pitchFamily="2" charset="0"/>
              </a:rPr>
              <a:t>reduce</a:t>
            </a:r>
            <a:r>
              <a:rPr lang="fr-FR" sz="1500" dirty="0">
                <a:latin typeface="Helvetica Neue" panose="02000503000000020004" pitchFamily="2" charset="0"/>
              </a:rPr>
              <a:t> </a:t>
            </a:r>
            <a:r>
              <a:rPr lang="fr-FR" sz="1500" dirty="0" err="1">
                <a:latin typeface="Helvetica Neue" panose="02000503000000020004" pitchFamily="2" charset="0"/>
              </a:rPr>
              <a:t>trainning</a:t>
            </a:r>
            <a:r>
              <a:rPr lang="fr-FR" sz="1500" dirty="0">
                <a:latin typeface="Helvetica Neue" panose="02000503000000020004" pitchFamily="2" charset="0"/>
              </a:rPr>
              <a:t> </a:t>
            </a:r>
            <a:r>
              <a:rPr lang="fr-FR" sz="1500" dirty="0" err="1">
                <a:latin typeface="Helvetica Neue" panose="02000503000000020004" pitchFamily="2" charset="0"/>
              </a:rPr>
              <a:t>cost</a:t>
            </a:r>
            <a:r>
              <a:rPr lang="fr-FR" sz="1500" dirty="0">
                <a:latin typeface="Helvetica Neue" panose="02000503000000020004" pitchFamily="2" charset="0"/>
              </a:rPr>
              <a:t> and </a:t>
            </a:r>
            <a:r>
              <a:rPr lang="fr-FR" sz="1500" dirty="0" err="1">
                <a:latin typeface="Helvetica Neue" panose="02000503000000020004" pitchFamily="2" charset="0"/>
              </a:rPr>
              <a:t>parameters</a:t>
            </a:r>
            <a:r>
              <a:rPr lang="fr-FR" sz="1500" dirty="0">
                <a:latin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r>
              <a:rPr lang="fr-FR" sz="15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N. </a:t>
            </a:r>
            <a:r>
              <a:rPr lang="fr-FR" sz="1500" b="1" dirty="0" err="1">
                <a:effectLst/>
                <a:latin typeface="Helvetica Neue" panose="02000503000000020004" pitchFamily="2" charset="0"/>
              </a:rPr>
              <a:t>Honarjoo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, A. </a:t>
            </a:r>
            <a:r>
              <a:rPr lang="fr-FR" sz="1500" b="1" dirty="0" err="1">
                <a:effectLst/>
                <a:latin typeface="Helvetica Neue" panose="02000503000000020004" pitchFamily="2" charset="0"/>
              </a:rPr>
              <a:t>Abdari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 and A. Mansouri, "Violence </a:t>
            </a:r>
            <a:r>
              <a:rPr lang="fr-FR" sz="1500" b="1" dirty="0" err="1">
                <a:effectLst/>
                <a:latin typeface="Helvetica Neue" panose="02000503000000020004" pitchFamily="2" charset="0"/>
              </a:rPr>
              <a:t>detection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500" b="1" dirty="0" err="1">
                <a:effectLst/>
                <a:latin typeface="Helvetica Neue" panose="02000503000000020004" pitchFamily="2" charset="0"/>
              </a:rPr>
              <a:t>using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500" b="1" dirty="0" err="1">
                <a:effectLst/>
                <a:latin typeface="Helvetica Neue" panose="02000503000000020004" pitchFamily="2" charset="0"/>
              </a:rPr>
              <a:t>pre-trained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500" b="1" dirty="0" err="1">
                <a:effectLst/>
                <a:latin typeface="Helvetica Neue" panose="02000503000000020004" pitchFamily="2" charset="0"/>
              </a:rPr>
              <a:t>models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," 2021 5th International </a:t>
            </a:r>
            <a:r>
              <a:rPr lang="fr-FR" sz="1500" b="1" dirty="0" err="1">
                <a:effectLst/>
                <a:latin typeface="Helvetica Neue" panose="02000503000000020004" pitchFamily="2" charset="0"/>
              </a:rPr>
              <a:t>Conference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 on Pattern Recognition and Image </a:t>
            </a:r>
            <a:r>
              <a:rPr lang="fr-FR" sz="1500" b="1" dirty="0" err="1">
                <a:effectLst/>
                <a:latin typeface="Helvetica Neue" panose="02000503000000020004" pitchFamily="2" charset="0"/>
              </a:rPr>
              <a:t>Analysis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 (IPRIA), </a:t>
            </a:r>
            <a:r>
              <a:rPr lang="fr-FR" sz="1500" b="1" dirty="0" err="1">
                <a:effectLst/>
                <a:latin typeface="Helvetica Neue" panose="02000503000000020004" pitchFamily="2" charset="0"/>
              </a:rPr>
              <a:t>Kashan</a:t>
            </a:r>
            <a:r>
              <a:rPr lang="fr-FR" sz="1500" b="1" dirty="0">
                <a:effectLst/>
                <a:latin typeface="Helvetica Neue" panose="02000503000000020004" pitchFamily="2" charset="0"/>
              </a:rPr>
              <a:t>, Iran, 2021, pp. 1-4, </a:t>
            </a:r>
          </a:p>
          <a:p>
            <a:pPr marL="0" indent="0">
              <a:buNone/>
            </a:pPr>
            <a:r>
              <a:rPr lang="fr-FR" sz="1500" dirty="0" err="1">
                <a:latin typeface="Helvetica Neue" panose="02000503000000020004" pitchFamily="2" charset="0"/>
              </a:rPr>
              <a:t>Lightweight</a:t>
            </a:r>
            <a:r>
              <a:rPr lang="fr-FR" sz="1500" dirty="0">
                <a:latin typeface="Helvetica Neue" panose="02000503000000020004" pitchFamily="2" charset="0"/>
              </a:rPr>
              <a:t> model </a:t>
            </a:r>
            <a:r>
              <a:rPr lang="fr-FR" sz="1500" dirty="0" err="1">
                <a:latin typeface="Helvetica Neue" panose="02000503000000020004" pitchFamily="2" charset="0"/>
              </a:rPr>
              <a:t>using</a:t>
            </a:r>
            <a:r>
              <a:rPr lang="fr-FR" sz="1500" dirty="0">
                <a:latin typeface="Helvetica Neue" panose="02000503000000020004" pitchFamily="2" charset="0"/>
              </a:rPr>
              <a:t> Pre-</a:t>
            </a:r>
            <a:r>
              <a:rPr lang="fr-FR" sz="1500" dirty="0" err="1">
                <a:latin typeface="Helvetica Neue" panose="02000503000000020004" pitchFamily="2" charset="0"/>
              </a:rPr>
              <a:t>trained</a:t>
            </a:r>
            <a:r>
              <a:rPr lang="fr-FR" sz="1500" dirty="0">
                <a:latin typeface="Helvetica Neue" panose="02000503000000020004" pitchFamily="2" charset="0"/>
              </a:rPr>
              <a:t> model </a:t>
            </a:r>
            <a:r>
              <a:rPr lang="fr-FR" sz="1500" dirty="0" err="1">
                <a:latin typeface="Helvetica Neue" panose="02000503000000020004" pitchFamily="2" charset="0"/>
              </a:rPr>
              <a:t>such</a:t>
            </a:r>
            <a:r>
              <a:rPr lang="fr-FR" sz="1500" dirty="0">
                <a:latin typeface="Helvetica Neue" panose="02000503000000020004" pitchFamily="2" charset="0"/>
              </a:rPr>
              <a:t> as Resnet50, VG16 or VG19 </a:t>
            </a:r>
            <a:r>
              <a:rPr lang="fr-FR" sz="1500" dirty="0" err="1">
                <a:latin typeface="Helvetica Neue" panose="02000503000000020004" pitchFamily="2" charset="0"/>
              </a:rPr>
              <a:t>traind</a:t>
            </a:r>
            <a:r>
              <a:rPr lang="fr-FR" sz="1500" dirty="0">
                <a:latin typeface="Helvetica Neue" panose="02000503000000020004" pitchFamily="2" charset="0"/>
              </a:rPr>
              <a:t> on </a:t>
            </a:r>
            <a:r>
              <a:rPr lang="fr-FR" sz="1500" dirty="0" err="1">
                <a:latin typeface="Helvetica Neue" panose="02000503000000020004" pitchFamily="2" charset="0"/>
              </a:rPr>
              <a:t>with</a:t>
            </a:r>
            <a:r>
              <a:rPr lang="fr-FR" sz="1500" dirty="0">
                <a:latin typeface="Helvetica Neue" panose="02000503000000020004" pitchFamily="2" charset="0"/>
              </a:rPr>
              <a:t> NN (= FC) </a:t>
            </a:r>
            <a:r>
              <a:rPr lang="fr-FR" sz="1500" dirty="0" err="1">
                <a:latin typeface="Helvetica Neue" panose="02000503000000020004" pitchFamily="2" charset="0"/>
              </a:rPr>
              <a:t>only</a:t>
            </a:r>
            <a:r>
              <a:rPr lang="fr-FR" sz="1500" dirty="0">
                <a:latin typeface="Helvetica Neue" panose="02000503000000020004" pitchFamily="2" charset="0"/>
              </a:rPr>
              <a:t> can </a:t>
            </a:r>
            <a:r>
              <a:rPr lang="fr-FR" sz="1500" dirty="0" err="1">
                <a:latin typeface="Helvetica Neue" panose="02000503000000020004" pitchFamily="2" charset="0"/>
              </a:rPr>
              <a:t>give</a:t>
            </a:r>
            <a:r>
              <a:rPr lang="fr-FR" sz="1500" dirty="0">
                <a:latin typeface="Helvetica Neue" panose="02000503000000020004" pitchFamily="2" charset="0"/>
              </a:rPr>
              <a:t> &gt; 90% </a:t>
            </a:r>
            <a:r>
              <a:rPr lang="fr-FR" sz="1500" dirty="0" err="1">
                <a:latin typeface="Helvetica Neue" panose="02000503000000020004" pitchFamily="2" charset="0"/>
              </a:rPr>
              <a:t>with</a:t>
            </a:r>
            <a:r>
              <a:rPr lang="fr-FR" sz="1500" dirty="0">
                <a:latin typeface="Helvetica Neue" panose="02000503000000020004" pitchFamily="2" charset="0"/>
              </a:rPr>
              <a:t> </a:t>
            </a:r>
            <a:r>
              <a:rPr lang="fr-FR" sz="1500" dirty="0" err="1">
                <a:latin typeface="Helvetica Neue" panose="02000503000000020004" pitchFamily="2" charset="0"/>
              </a:rPr>
              <a:t>lower</a:t>
            </a:r>
            <a:r>
              <a:rPr lang="fr-FR" sz="1500" dirty="0">
                <a:latin typeface="Helvetica Neue" panose="02000503000000020004" pitchFamily="2" charset="0"/>
              </a:rPr>
              <a:t> </a:t>
            </a:r>
            <a:r>
              <a:rPr lang="fr-FR" sz="1500" dirty="0" err="1">
                <a:latin typeface="Helvetica Neue" panose="02000503000000020004" pitchFamily="2" charset="0"/>
              </a:rPr>
              <a:t>computionnal</a:t>
            </a:r>
            <a:r>
              <a:rPr lang="fr-FR" sz="1500" dirty="0">
                <a:latin typeface="Helvetica Neue" panose="02000503000000020004" pitchFamily="2" charset="0"/>
              </a:rPr>
              <a:t> </a:t>
            </a:r>
            <a:r>
              <a:rPr lang="fr-FR" sz="1500" dirty="0" err="1">
                <a:latin typeface="Helvetica Neue" panose="02000503000000020004" pitchFamily="2" charset="0"/>
              </a:rPr>
              <a:t>cost</a:t>
            </a:r>
            <a:endParaRPr lang="fr-FR" sz="1500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600" dirty="0">
                <a:latin typeface="Helvetica Neue" panose="02000503000000020004" pitchFamily="2" charset="0"/>
              </a:rPr>
              <a:t>Or</a:t>
            </a:r>
          </a:p>
          <a:p>
            <a:pPr marL="0" indent="0">
              <a:buNone/>
            </a:pPr>
            <a:endParaRPr lang="fr-FR" sz="1600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600" dirty="0">
                <a:latin typeface="Helvetica Neue" panose="02000503000000020004" pitchFamily="2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36268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9">
            <a:extLst>
              <a:ext uri="{FF2B5EF4-FFF2-40B4-BE49-F238E27FC236}">
                <a16:creationId xmlns:a16="http://schemas.microsoft.com/office/drawing/2014/main" id="{CBDD9ACA-E6A3-1B8B-7FC0-A5F9F3D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 – Discussion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8FBAB2-0787-4F64-4228-F64A05D4C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latin typeface="Helvetica Neue" panose="02000503000000020004" pitchFamily="2" charset="0"/>
              </a:rPr>
              <a:t>To note:</a:t>
            </a:r>
          </a:p>
          <a:p>
            <a:pPr marL="0" indent="0">
              <a:buNone/>
            </a:pPr>
            <a:r>
              <a:rPr lang="fr-FR" sz="2000" dirty="0" err="1">
                <a:effectLst/>
                <a:latin typeface="Helvetica Neue" panose="02000503000000020004" pitchFamily="2" charset="0"/>
              </a:rPr>
              <a:t>Youshan</a:t>
            </a:r>
            <a:r>
              <a:rPr lang="fr-FR" sz="20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2000" dirty="0" err="1">
                <a:effectLst/>
                <a:latin typeface="Helvetica Neue" panose="02000503000000020004" pitchFamily="2" charset="0"/>
              </a:rPr>
              <a:t>ZhangI</a:t>
            </a:r>
            <a:r>
              <a:rPr lang="fr-FR" sz="2000" dirty="0">
                <a:effectLst/>
                <a:latin typeface="Helvetica Neue" panose="02000503000000020004" pitchFamily="2" charset="0"/>
              </a:rPr>
              <a:t> , Yong Li, </a:t>
            </a:r>
            <a:r>
              <a:rPr lang="fr-FR" sz="2000" dirty="0" err="1">
                <a:effectLst/>
                <a:latin typeface="Helvetica Neue" panose="02000503000000020004" pitchFamily="2" charset="0"/>
              </a:rPr>
              <a:t>Shaozhe</a:t>
            </a:r>
            <a:r>
              <a:rPr lang="fr-FR" sz="2000" dirty="0">
                <a:effectLst/>
                <a:latin typeface="Helvetica Neue" panose="02000503000000020004" pitchFamily="2" charset="0"/>
              </a:rPr>
              <a:t> Guo</a:t>
            </a:r>
            <a:r>
              <a:rPr lang="fr-FR" sz="2000" dirty="0">
                <a:latin typeface="Helvetica Neue" panose="02000503000000020004" pitchFamily="2" charset="0"/>
              </a:rPr>
              <a:t>, </a:t>
            </a:r>
          </a:p>
          <a:p>
            <a:pPr marL="0" indent="0">
              <a:buNone/>
            </a:pPr>
            <a:r>
              <a:rPr lang="fr-FR" sz="2000" dirty="0" err="1">
                <a:effectLst/>
                <a:latin typeface="Helvetica Neue" panose="02000503000000020004" pitchFamily="2" charset="0"/>
              </a:rPr>
              <a:t>Lightweight</a:t>
            </a:r>
            <a:r>
              <a:rPr lang="fr-FR" sz="2000" dirty="0">
                <a:effectLst/>
                <a:latin typeface="Helvetica Neue" panose="02000503000000020004" pitchFamily="2" charset="0"/>
              </a:rPr>
              <a:t> mobile network for real-time violence recognition (2022)</a:t>
            </a:r>
          </a:p>
          <a:p>
            <a:pPr marL="0" indent="0">
              <a:buNone/>
            </a:pPr>
            <a:endParaRPr lang="fr-FR" sz="2000" dirty="0">
              <a:effectLst/>
              <a:latin typeface="Helvetica Neue" panose="02000503000000020004" pitchFamily="2" charset="0"/>
            </a:endParaRPr>
          </a:p>
          <a:p>
            <a:endParaRPr lang="fr-FR" sz="20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DEC6A654-9059-AF53-1050-995E6CBA2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8"/>
          <a:stretch/>
        </p:blipFill>
        <p:spPr>
          <a:xfrm>
            <a:off x="6096000" y="972865"/>
            <a:ext cx="5910702" cy="308067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4275309F-5129-18BD-44EE-36A0C492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889" y="4344437"/>
            <a:ext cx="7980643" cy="19353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6217B-075C-2F00-48B4-49DF894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15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Rectangle 41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F3F788-DB63-2CC2-1262-FA8504BE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Action anticipation/</a:t>
            </a:r>
            <a:r>
              <a:rPr lang="fr-FR" sz="3600"/>
              <a:t>Early</a:t>
            </a:r>
            <a:r>
              <a:rPr lang="fr-FR" sz="3600" dirty="0"/>
              <a:t> action </a:t>
            </a:r>
            <a:r>
              <a:rPr lang="fr-FR" sz="3600"/>
              <a:t>prediction</a:t>
            </a:r>
            <a:endParaRPr lang="fr-FR" sz="3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08AD22-1A3A-4AB8-C97C-5E1A8EF09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fr-FR" sz="1600" b="0" i="0" dirty="0" err="1">
                <a:effectLst/>
                <a:latin typeface="Helvetica Neue" panose="02000503000000020004" pitchFamily="2" charset="0"/>
              </a:rPr>
              <a:t>Sooksatra</a:t>
            </a:r>
            <a:r>
              <a:rPr lang="fr-FR" sz="1600" b="0" i="0" dirty="0">
                <a:effectLst/>
                <a:latin typeface="Helvetica Neue" panose="02000503000000020004" pitchFamily="2" charset="0"/>
              </a:rPr>
              <a:t>, S.; </a:t>
            </a:r>
            <a:r>
              <a:rPr lang="fr-FR" sz="1600" b="0" i="0" dirty="0" err="1">
                <a:effectLst/>
                <a:latin typeface="Helvetica Neue" panose="02000503000000020004" pitchFamily="2" charset="0"/>
              </a:rPr>
              <a:t>Watcharapinchai</a:t>
            </a:r>
            <a:r>
              <a:rPr lang="fr-FR" sz="1600" b="0" i="0" dirty="0">
                <a:effectLst/>
                <a:latin typeface="Helvetica Neue" panose="02000503000000020004" pitchFamily="2" charset="0"/>
              </a:rPr>
              <a:t>, S</a:t>
            </a:r>
            <a:r>
              <a:rPr lang="fr-FR" sz="1600" b="1" i="0" dirty="0">
                <a:effectLst/>
                <a:latin typeface="Helvetica Neue" panose="02000503000000020004" pitchFamily="2" charset="0"/>
              </a:rPr>
              <a:t>. A </a:t>
            </a:r>
            <a:r>
              <a:rPr lang="fr-FR" sz="1600" b="1" i="0" dirty="0" err="1">
                <a:effectLst/>
                <a:latin typeface="Helvetica Neue" panose="02000503000000020004" pitchFamily="2" charset="0"/>
              </a:rPr>
              <a:t>Comprehensive</a:t>
            </a:r>
            <a:r>
              <a:rPr lang="fr-FR" sz="1600" b="1" i="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600" b="1" i="0" dirty="0" err="1">
                <a:effectLst/>
                <a:latin typeface="Helvetica Neue" panose="02000503000000020004" pitchFamily="2" charset="0"/>
              </a:rPr>
              <a:t>Review</a:t>
            </a:r>
            <a:r>
              <a:rPr lang="fr-FR" sz="1600" b="1" i="0" dirty="0">
                <a:effectLst/>
                <a:latin typeface="Helvetica Neue" panose="02000503000000020004" pitchFamily="2" charset="0"/>
              </a:rPr>
              <a:t> on Temporal-Action </a:t>
            </a:r>
            <a:r>
              <a:rPr lang="fr-FR" sz="1600" b="1" i="0" dirty="0" err="1">
                <a:effectLst/>
                <a:latin typeface="Helvetica Neue" panose="02000503000000020004" pitchFamily="2" charset="0"/>
              </a:rPr>
              <a:t>Proposal</a:t>
            </a:r>
            <a:r>
              <a:rPr lang="fr-FR" sz="1600" b="1" i="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600" b="1" i="0" dirty="0" err="1">
                <a:effectLst/>
                <a:latin typeface="Helvetica Neue" panose="02000503000000020004" pitchFamily="2" charset="0"/>
              </a:rPr>
              <a:t>Generation</a:t>
            </a:r>
            <a:r>
              <a:rPr lang="fr-FR" sz="1600" b="1" i="0" dirty="0">
                <a:effectLst/>
                <a:latin typeface="Helvetica Neue" panose="02000503000000020004" pitchFamily="2" charset="0"/>
              </a:rPr>
              <a:t>. </a:t>
            </a:r>
            <a:r>
              <a:rPr lang="fr-FR" sz="1600" b="0" i="1" dirty="0">
                <a:effectLst/>
                <a:latin typeface="Helvetica Neue" panose="02000503000000020004" pitchFamily="2" charset="0"/>
              </a:rPr>
              <a:t>J. Imaging</a:t>
            </a:r>
            <a:r>
              <a:rPr lang="fr-FR" sz="1600" b="0" i="0" dirty="0">
                <a:effectLst/>
                <a:latin typeface="Helvetica Neue" panose="02000503000000020004" pitchFamily="2" charset="0"/>
              </a:rPr>
              <a:t> </a:t>
            </a:r>
            <a:r>
              <a:rPr lang="fr-FR" sz="1600" i="0" dirty="0">
                <a:effectLst/>
                <a:latin typeface="Helvetica Neue" panose="02000503000000020004" pitchFamily="2" charset="0"/>
              </a:rPr>
              <a:t>2022</a:t>
            </a:r>
            <a:r>
              <a:rPr lang="fr-FR" sz="1600" b="0" i="0" dirty="0">
                <a:effectLst/>
                <a:latin typeface="Helvetica Neue" panose="02000503000000020004" pitchFamily="2" charset="0"/>
              </a:rPr>
              <a:t>, </a:t>
            </a:r>
            <a:r>
              <a:rPr lang="fr-FR" sz="1600" b="0" i="1" dirty="0">
                <a:effectLst/>
                <a:latin typeface="Helvetica Neue" panose="02000503000000020004" pitchFamily="2" charset="0"/>
              </a:rPr>
              <a:t>8</a:t>
            </a:r>
            <a:r>
              <a:rPr lang="fr-FR" sz="1600" b="0" i="0" dirty="0">
                <a:effectLst/>
                <a:latin typeface="Helvetica Neue" panose="02000503000000020004" pitchFamily="2" charset="0"/>
              </a:rPr>
              <a:t>, 207</a:t>
            </a:r>
          </a:p>
          <a:p>
            <a:endParaRPr lang="fr-FR" sz="1600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600" dirty="0">
                <a:effectLst/>
                <a:latin typeface="Helvetica Neue" panose="02000503000000020004" pitchFamily="2" charset="0"/>
              </a:rPr>
              <a:t>Use of </a:t>
            </a:r>
            <a:r>
              <a:rPr lang="fr-FR" sz="1600" dirty="0" err="1">
                <a:effectLst/>
                <a:latin typeface="Helvetica Neue" panose="02000503000000020004" pitchFamily="2" charset="0"/>
              </a:rPr>
              <a:t>similar</a:t>
            </a:r>
            <a:r>
              <a:rPr lang="fr-FR" sz="16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600" dirty="0" err="1">
                <a:effectLst/>
                <a:latin typeface="Helvetica Neue" panose="02000503000000020004" pitchFamily="2" charset="0"/>
              </a:rPr>
              <a:t>sequence</a:t>
            </a:r>
            <a:r>
              <a:rPr lang="fr-FR" sz="1600" dirty="0">
                <a:effectLst/>
                <a:latin typeface="Helvetica Neue" panose="02000503000000020004" pitchFamily="2" charset="0"/>
              </a:rPr>
              <a:t> </a:t>
            </a:r>
            <a:r>
              <a:rPr lang="fr-FR" sz="1600" dirty="0" err="1">
                <a:effectLst/>
                <a:latin typeface="Helvetica Neue" panose="02000503000000020004" pitchFamily="2" charset="0"/>
              </a:rPr>
              <a:t>lerning</a:t>
            </a:r>
            <a:r>
              <a:rPr lang="fr-FR" sz="1600" dirty="0">
                <a:effectLst/>
                <a:latin typeface="Helvetica Neue" panose="02000503000000020004" pitchFamily="2" charset="0"/>
              </a:rPr>
              <a:t> model (LSTM, 3D CNN...)</a:t>
            </a:r>
            <a:endParaRPr lang="fr-FR" sz="1600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b="1" dirty="0">
              <a:effectLst/>
            </a:endParaRPr>
          </a:p>
          <a:p>
            <a:pPr marL="0" indent="0">
              <a:buNone/>
            </a:pPr>
            <a:r>
              <a:rPr lang="fr-FR" sz="1600" dirty="0" err="1">
                <a:effectLst/>
              </a:rPr>
              <a:t>Prediciting</a:t>
            </a:r>
            <a:r>
              <a:rPr lang="fr-FR" sz="1600" dirty="0">
                <a:effectLst/>
              </a:rPr>
              <a:t> action </a:t>
            </a:r>
            <a:r>
              <a:rPr lang="fr-FR" sz="1600" dirty="0" err="1">
                <a:effectLst/>
              </a:rPr>
              <a:t>before</a:t>
            </a:r>
            <a:r>
              <a:rPr lang="fr-FR" sz="1600" dirty="0">
                <a:effectLst/>
              </a:rPr>
              <a:t> </a:t>
            </a:r>
            <a:r>
              <a:rPr lang="fr-FR" sz="1600" dirty="0" err="1">
                <a:effectLst/>
              </a:rPr>
              <a:t>it</a:t>
            </a:r>
            <a:r>
              <a:rPr lang="fr-FR" sz="1600" dirty="0">
                <a:effectLst/>
              </a:rPr>
              <a:t> append : </a:t>
            </a:r>
            <a:r>
              <a:rPr lang="fr-FR" sz="1600" b="1" dirty="0">
                <a:effectLst/>
              </a:rPr>
              <a:t>Ops</a:t>
            </a:r>
            <a:r>
              <a:rPr lang="fr-FR" sz="1600" b="1" dirty="0"/>
              <a:t>:</a:t>
            </a:r>
            <a:r>
              <a:rPr lang="fr-FR" sz="1600" b="1" dirty="0">
                <a:effectLst/>
              </a:rPr>
              <a:t> </a:t>
            </a:r>
            <a:r>
              <a:rPr lang="fr-FR" sz="1600" b="1" dirty="0" err="1">
                <a:effectLst/>
              </a:rPr>
              <a:t>Predicting</a:t>
            </a:r>
            <a:r>
              <a:rPr lang="fr-FR" sz="1600" b="1" dirty="0">
                <a:effectLst/>
              </a:rPr>
              <a:t> </a:t>
            </a:r>
            <a:r>
              <a:rPr lang="fr-FR" sz="1600" b="1" dirty="0" err="1">
                <a:effectLst/>
              </a:rPr>
              <a:t>Unintentional</a:t>
            </a:r>
            <a:r>
              <a:rPr lang="fr-FR" sz="1600" b="1" dirty="0">
                <a:effectLst/>
              </a:rPr>
              <a:t> Action in </a:t>
            </a:r>
            <a:r>
              <a:rPr lang="fr-FR" sz="1600" b="1" dirty="0" err="1">
                <a:effectLst/>
              </a:rPr>
              <a:t>Video</a:t>
            </a:r>
            <a:r>
              <a:rPr lang="fr-FR" sz="1600" dirty="0">
                <a:effectLst/>
              </a:rPr>
              <a:t>, Dave Epstein ,</a:t>
            </a:r>
            <a:r>
              <a:rPr lang="fr-FR" sz="1600" dirty="0" err="1">
                <a:effectLst/>
              </a:rPr>
              <a:t>Boyuan</a:t>
            </a:r>
            <a:r>
              <a:rPr lang="fr-FR" sz="1600" dirty="0">
                <a:effectLst/>
              </a:rPr>
              <a:t> Chen, Carl </a:t>
            </a:r>
            <a:r>
              <a:rPr lang="fr-FR" sz="1600" dirty="0" err="1">
                <a:effectLst/>
              </a:rPr>
              <a:t>Vondrick</a:t>
            </a:r>
            <a:r>
              <a:rPr lang="fr-FR" sz="1600" dirty="0">
                <a:effectLst/>
              </a:rPr>
              <a:t> (2020)</a:t>
            </a:r>
          </a:p>
          <a:p>
            <a:pPr marL="0" indent="0">
              <a:buNone/>
            </a:pPr>
            <a:r>
              <a:rPr lang="fr-FR" sz="1600" dirty="0" err="1">
                <a:effectLst/>
              </a:rPr>
              <a:t>Predicting</a:t>
            </a:r>
            <a:r>
              <a:rPr lang="fr-FR" sz="1600" dirty="0">
                <a:effectLst/>
              </a:rPr>
              <a:t> </a:t>
            </a:r>
            <a:r>
              <a:rPr lang="fr-FR" sz="1600" dirty="0" err="1">
                <a:effectLst/>
              </a:rPr>
              <a:t>next</a:t>
            </a:r>
            <a:r>
              <a:rPr lang="fr-FR" sz="1600" dirty="0">
                <a:effectLst/>
              </a:rPr>
              <a:t> frames : </a:t>
            </a:r>
            <a:r>
              <a:rPr lang="fr-FR" sz="1600" b="1" dirty="0" err="1">
                <a:effectLst/>
              </a:rPr>
              <a:t>Comparing</a:t>
            </a:r>
            <a:r>
              <a:rPr lang="fr-FR" sz="1600" b="1" dirty="0">
                <a:effectLst/>
              </a:rPr>
              <a:t> </a:t>
            </a:r>
            <a:r>
              <a:rPr lang="fr-FR" sz="1600" b="1" dirty="0" err="1">
                <a:effectLst/>
              </a:rPr>
              <a:t>Correspondences</a:t>
            </a:r>
            <a:r>
              <a:rPr lang="fr-FR" sz="1600" b="1" dirty="0">
                <a:effectLst/>
              </a:rPr>
              <a:t>: </a:t>
            </a:r>
            <a:r>
              <a:rPr lang="fr-FR" sz="1600" b="1" dirty="0" err="1">
                <a:effectLst/>
              </a:rPr>
              <a:t>Video</a:t>
            </a:r>
            <a:r>
              <a:rPr lang="fr-FR" sz="1600" b="1" dirty="0">
                <a:effectLst/>
              </a:rPr>
              <a:t> </a:t>
            </a:r>
            <a:r>
              <a:rPr lang="fr-FR" sz="1600" b="1" dirty="0" err="1">
                <a:effectLst/>
              </a:rPr>
              <a:t>Prediction</a:t>
            </a:r>
            <a:r>
              <a:rPr lang="fr-FR" sz="1600" b="1" dirty="0">
                <a:effectLst/>
              </a:rPr>
              <a:t> </a:t>
            </a:r>
            <a:r>
              <a:rPr lang="fr-FR" sz="1600" b="1" dirty="0" err="1">
                <a:effectLst/>
              </a:rPr>
              <a:t>with</a:t>
            </a:r>
            <a:r>
              <a:rPr lang="fr-FR" sz="1600" b="1" dirty="0">
                <a:effectLst/>
              </a:rPr>
              <a:t> </a:t>
            </a:r>
            <a:r>
              <a:rPr lang="fr-FR" sz="1600" b="1" dirty="0" err="1">
                <a:effectLst/>
              </a:rPr>
              <a:t>Correspondence-wise</a:t>
            </a:r>
            <a:r>
              <a:rPr lang="fr-FR" sz="1600" b="1" dirty="0">
                <a:effectLst/>
              </a:rPr>
              <a:t> </a:t>
            </a:r>
            <a:r>
              <a:rPr lang="fr-FR" sz="1600" b="1" dirty="0" err="1">
                <a:effectLst/>
              </a:rPr>
              <a:t>Losses</a:t>
            </a:r>
            <a:r>
              <a:rPr lang="fr-FR" sz="1600" b="1" dirty="0">
                <a:effectLst/>
              </a:rPr>
              <a:t> </a:t>
            </a:r>
            <a:r>
              <a:rPr lang="fr-FR" sz="1600" dirty="0">
                <a:effectLst/>
              </a:rPr>
              <a:t>Daniel Geng, Max Hamilton, Andrew Owens. (2022)</a:t>
            </a:r>
          </a:p>
          <a:p>
            <a:endParaRPr lang="fr-FR" sz="1600" dirty="0">
              <a:effectLst/>
            </a:endParaRPr>
          </a:p>
        </p:txBody>
      </p: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119" name="Isosceles Triangle 41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0" name="Rectangle 41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Jimaging 08 00207 g005">
            <a:extLst>
              <a:ext uri="{FF2B5EF4-FFF2-40B4-BE49-F238E27FC236}">
                <a16:creationId xmlns:a16="http://schemas.microsoft.com/office/drawing/2014/main" id="{61F39FA8-A0AD-12C4-DC3C-6162B943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252108"/>
            <a:ext cx="6253212" cy="34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2" name="Group 41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123" name="Rectangle 41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Isosceles Triangle 41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519C74-7AF7-1AF4-B0D9-1185C710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 smtClean="0"/>
              <a:pPr>
                <a:spcAft>
                  <a:spcPts val="600"/>
                </a:spcAft>
              </a:pPr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6235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F3F788-DB63-2CC2-1262-FA8504BE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Multi-</a:t>
            </a:r>
            <a:r>
              <a:rPr lang="fr-FR" sz="3600" dirty="0" err="1"/>
              <a:t>view</a:t>
            </a:r>
            <a:endParaRPr lang="fr-FR" sz="3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08AD22-1A3A-4AB8-C97C-5E1A8EF09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6085944" cy="4573369"/>
          </a:xfrm>
        </p:spPr>
        <p:txBody>
          <a:bodyPr>
            <a:noAutofit/>
          </a:bodyPr>
          <a:lstStyle/>
          <a:p>
            <a:r>
              <a:rPr lang="fr-FR" sz="1400" dirty="0"/>
              <a:t>Multi-</a:t>
            </a:r>
            <a:r>
              <a:rPr lang="fr-FR" sz="1400" dirty="0" err="1"/>
              <a:t>stream</a:t>
            </a:r>
            <a:r>
              <a:rPr lang="fr-FR" sz="1400" dirty="0"/>
              <a:t> of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view</a:t>
            </a:r>
            <a:r>
              <a:rPr lang="fr-FR" sz="1400" dirty="0"/>
              <a:t> </a:t>
            </a:r>
            <a:r>
              <a:rPr lang="fr-FR" sz="1400" dirty="0" err="1"/>
              <a:t>then</a:t>
            </a:r>
            <a:r>
              <a:rPr lang="fr-FR" sz="1400" dirty="0"/>
              <a:t> </a:t>
            </a:r>
            <a:r>
              <a:rPr lang="fr-FR" sz="1400" dirty="0" err="1"/>
              <a:t>we</a:t>
            </a:r>
            <a:r>
              <a:rPr lang="fr-FR" sz="1400" dirty="0"/>
              <a:t> fuse the </a:t>
            </a:r>
            <a:r>
              <a:rPr lang="fr-FR" sz="1400" dirty="0" err="1"/>
              <a:t>feature</a:t>
            </a:r>
            <a:r>
              <a:rPr lang="fr-FR" sz="1400" dirty="0"/>
              <a:t> matrix of all the </a:t>
            </a:r>
            <a:r>
              <a:rPr lang="fr-FR" sz="1400" dirty="0" err="1"/>
              <a:t>view</a:t>
            </a:r>
            <a:r>
              <a:rPr lang="fr-FR" sz="1400" dirty="0"/>
              <a:t>..</a:t>
            </a:r>
          </a:p>
          <a:p>
            <a:endParaRPr lang="fr-FR" sz="1400" dirty="0"/>
          </a:p>
          <a:p>
            <a:r>
              <a:rPr lang="fr-FR" sz="1400" b="1" dirty="0">
                <a:effectLst/>
              </a:rPr>
              <a:t>There are </a:t>
            </a:r>
            <a:r>
              <a:rPr lang="fr-FR" sz="1400" b="1" dirty="0" err="1">
                <a:effectLst/>
              </a:rPr>
              <a:t>several</a:t>
            </a:r>
            <a:r>
              <a:rPr lang="fr-FR" sz="1400" b="1" dirty="0">
                <a:effectLst/>
              </a:rPr>
              <a:t> </a:t>
            </a:r>
            <a:r>
              <a:rPr lang="fr-FR" sz="1400" b="1" dirty="0" err="1">
                <a:effectLst/>
              </a:rPr>
              <a:t>ways</a:t>
            </a:r>
            <a:r>
              <a:rPr lang="fr-FR" sz="1400" b="1" dirty="0">
                <a:effectLst/>
              </a:rPr>
              <a:t> to combine multiple </a:t>
            </a:r>
            <a:r>
              <a:rPr lang="fr-FR" sz="1400" b="1" dirty="0" err="1">
                <a:effectLst/>
              </a:rPr>
              <a:t>streams</a:t>
            </a:r>
            <a:r>
              <a:rPr lang="fr-FR" sz="1400" b="1" dirty="0">
                <a:effectLst/>
              </a:rPr>
              <a:t> of data in a multi-</a:t>
            </a:r>
            <a:r>
              <a:rPr lang="fr-FR" sz="1400" b="1" dirty="0" err="1">
                <a:effectLst/>
              </a:rPr>
              <a:t>stream</a:t>
            </a:r>
            <a:r>
              <a:rPr lang="fr-FR" sz="1400" b="1" dirty="0">
                <a:effectLst/>
              </a:rPr>
              <a:t> model. </a:t>
            </a:r>
            <a:r>
              <a:rPr lang="fr-FR" sz="1400" b="1" dirty="0" err="1">
                <a:effectLst/>
              </a:rPr>
              <a:t>Some</a:t>
            </a:r>
            <a:r>
              <a:rPr lang="fr-FR" sz="1400" b="1" dirty="0">
                <a:effectLst/>
              </a:rPr>
              <a:t> of the </a:t>
            </a:r>
            <a:r>
              <a:rPr lang="fr-FR" sz="1400" b="1" dirty="0" err="1">
                <a:effectLst/>
              </a:rPr>
              <a:t>most</a:t>
            </a:r>
            <a:r>
              <a:rPr lang="fr-FR" sz="1400" b="1" dirty="0">
                <a:effectLst/>
              </a:rPr>
              <a:t> </a:t>
            </a:r>
            <a:r>
              <a:rPr lang="fr-FR" sz="1400" b="1" dirty="0" err="1">
                <a:effectLst/>
              </a:rPr>
              <a:t>common</a:t>
            </a:r>
            <a:r>
              <a:rPr lang="fr-FR" sz="1400" b="1" dirty="0">
                <a:effectLst/>
              </a:rPr>
              <a:t> </a:t>
            </a:r>
            <a:r>
              <a:rPr lang="fr-FR" sz="1400" b="1" dirty="0" err="1">
                <a:effectLst/>
              </a:rPr>
              <a:t>methods</a:t>
            </a:r>
            <a:r>
              <a:rPr lang="fr-FR" sz="1400" b="1" dirty="0">
                <a:effectLst/>
              </a:rPr>
              <a:t> </a:t>
            </a:r>
            <a:r>
              <a:rPr lang="fr-FR" sz="1400" b="1" dirty="0" err="1">
                <a:effectLst/>
              </a:rPr>
              <a:t>include</a:t>
            </a:r>
            <a:r>
              <a:rPr lang="fr-FR" sz="1400" b="1" dirty="0">
                <a:effectLst/>
              </a:rPr>
              <a:t>:</a:t>
            </a:r>
            <a:endParaRPr lang="fr-FR" sz="1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 err="1">
                <a:effectLst/>
              </a:rPr>
              <a:t>Concatenation</a:t>
            </a:r>
            <a:r>
              <a:rPr lang="fr-FR" sz="1400" dirty="0">
                <a:effectLst/>
              </a:rPr>
              <a:t>: This </a:t>
            </a:r>
            <a:r>
              <a:rPr lang="fr-FR" sz="1400" dirty="0" err="1">
                <a:effectLst/>
              </a:rPr>
              <a:t>method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concatenates</a:t>
            </a:r>
            <a:r>
              <a:rPr lang="fr-FR" sz="1400" dirty="0">
                <a:effectLst/>
              </a:rPr>
              <a:t> the </a:t>
            </a:r>
            <a:r>
              <a:rPr lang="fr-FR" sz="1400" dirty="0" err="1">
                <a:effectLst/>
              </a:rPr>
              <a:t>features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learned</a:t>
            </a:r>
            <a:r>
              <a:rPr lang="fr-FR" sz="1400" dirty="0">
                <a:effectLst/>
              </a:rPr>
              <a:t> by </a:t>
            </a:r>
            <a:r>
              <a:rPr lang="fr-FR" sz="1400" dirty="0" err="1">
                <a:effectLst/>
              </a:rPr>
              <a:t>each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stream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along</a:t>
            </a:r>
            <a:r>
              <a:rPr lang="fr-FR" sz="1400" dirty="0">
                <a:effectLst/>
              </a:rPr>
              <a:t> a </a:t>
            </a:r>
            <a:r>
              <a:rPr lang="fr-FR" sz="1400" dirty="0" err="1">
                <a:effectLst/>
              </a:rPr>
              <a:t>specified</a:t>
            </a:r>
            <a:r>
              <a:rPr lang="fr-FR" sz="1400" dirty="0">
                <a:effectLst/>
              </a:rPr>
              <a:t> axis, </a:t>
            </a:r>
            <a:r>
              <a:rPr lang="fr-FR" sz="1400" dirty="0" err="1">
                <a:effectLst/>
              </a:rPr>
              <a:t>typically</a:t>
            </a:r>
            <a:r>
              <a:rPr lang="fr-FR" sz="1400" dirty="0">
                <a:effectLst/>
              </a:rPr>
              <a:t> the last axis (</a:t>
            </a:r>
            <a:r>
              <a:rPr lang="fr-FR" sz="1400" dirty="0" err="1">
                <a:effectLst/>
              </a:rPr>
              <a:t>channel</a:t>
            </a:r>
            <a:r>
              <a:rPr lang="fr-FR" sz="1400" dirty="0">
                <a:effectLst/>
              </a:rPr>
              <a:t> axis) in the case of </a:t>
            </a:r>
            <a:r>
              <a:rPr lang="fr-FR" sz="1400" dirty="0" err="1">
                <a:effectLst/>
              </a:rPr>
              <a:t>CNNs</a:t>
            </a:r>
            <a:r>
              <a:rPr lang="fr-FR" sz="1400" dirty="0">
                <a:effectLst/>
              </a:rPr>
              <a:t>. This </a:t>
            </a:r>
            <a:r>
              <a:rPr lang="fr-FR" sz="1400" dirty="0" err="1">
                <a:effectLst/>
              </a:rPr>
              <a:t>method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is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used</a:t>
            </a:r>
            <a:r>
              <a:rPr lang="fr-FR" sz="1400" dirty="0">
                <a:effectLst/>
              </a:rPr>
              <a:t> in </a:t>
            </a:r>
            <a:r>
              <a:rPr lang="fr-FR" sz="1400" dirty="0" err="1">
                <a:effectLst/>
              </a:rPr>
              <a:t>two-stream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CNNs</a:t>
            </a:r>
            <a:r>
              <a:rPr lang="fr-FR" sz="1400" dirty="0">
                <a:effectLst/>
              </a:rPr>
              <a:t>, </a:t>
            </a:r>
            <a:r>
              <a:rPr lang="fr-FR" sz="1400" dirty="0" err="1">
                <a:effectLst/>
              </a:rPr>
              <a:t>where</a:t>
            </a:r>
            <a:r>
              <a:rPr lang="fr-FR" sz="1400" dirty="0">
                <a:effectLst/>
              </a:rPr>
              <a:t> the </a:t>
            </a:r>
            <a:r>
              <a:rPr lang="fr-FR" sz="1400" dirty="0" err="1">
                <a:effectLst/>
              </a:rPr>
              <a:t>features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learned</a:t>
            </a:r>
            <a:r>
              <a:rPr lang="fr-FR" sz="1400" dirty="0">
                <a:effectLst/>
              </a:rPr>
              <a:t> by the spatial </a:t>
            </a:r>
            <a:r>
              <a:rPr lang="fr-FR" sz="1400" dirty="0" err="1">
                <a:effectLst/>
              </a:rPr>
              <a:t>stream</a:t>
            </a:r>
            <a:r>
              <a:rPr lang="fr-FR" sz="1400" dirty="0">
                <a:effectLst/>
              </a:rPr>
              <a:t> and temporal </a:t>
            </a:r>
            <a:r>
              <a:rPr lang="fr-FR" sz="1400" dirty="0" err="1">
                <a:effectLst/>
              </a:rPr>
              <a:t>stream</a:t>
            </a:r>
            <a:r>
              <a:rPr lang="fr-FR" sz="1400" dirty="0">
                <a:effectLst/>
              </a:rPr>
              <a:t> are </a:t>
            </a:r>
            <a:r>
              <a:rPr lang="fr-FR" sz="1400" dirty="0" err="1">
                <a:effectLst/>
              </a:rPr>
              <a:t>concatenated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along</a:t>
            </a:r>
            <a:r>
              <a:rPr lang="fr-FR" sz="1400" dirty="0">
                <a:effectLst/>
              </a:rPr>
              <a:t> the </a:t>
            </a:r>
            <a:r>
              <a:rPr lang="fr-FR" sz="1400" dirty="0" err="1">
                <a:effectLst/>
              </a:rPr>
              <a:t>channel</a:t>
            </a:r>
            <a:r>
              <a:rPr lang="fr-FR" sz="1400" dirty="0">
                <a:effectLst/>
              </a:rPr>
              <a:t> axis to </a:t>
            </a:r>
            <a:r>
              <a:rPr lang="fr-FR" sz="1400" dirty="0" err="1">
                <a:effectLst/>
              </a:rPr>
              <a:t>form</a:t>
            </a:r>
            <a:r>
              <a:rPr lang="fr-FR" sz="1400" dirty="0">
                <a:effectLst/>
              </a:rPr>
              <a:t> a single </a:t>
            </a:r>
            <a:r>
              <a:rPr lang="fr-FR" sz="1400" dirty="0" err="1">
                <a:effectLst/>
              </a:rPr>
              <a:t>feature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map</a:t>
            </a:r>
            <a:r>
              <a:rPr lang="fr-FR" sz="1400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 err="1">
                <a:effectLst/>
              </a:rPr>
              <a:t>Summation</a:t>
            </a:r>
            <a:r>
              <a:rPr lang="fr-FR" sz="1400" dirty="0">
                <a:effectLst/>
              </a:rPr>
              <a:t>: This </a:t>
            </a:r>
            <a:r>
              <a:rPr lang="fr-FR" sz="1400" dirty="0" err="1">
                <a:effectLst/>
              </a:rPr>
              <a:t>method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adds</a:t>
            </a:r>
            <a:r>
              <a:rPr lang="fr-FR" sz="1400" dirty="0">
                <a:effectLst/>
              </a:rPr>
              <a:t> up the </a:t>
            </a:r>
            <a:r>
              <a:rPr lang="fr-FR" sz="1400" dirty="0" err="1">
                <a:effectLst/>
              </a:rPr>
              <a:t>features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learned</a:t>
            </a:r>
            <a:r>
              <a:rPr lang="fr-FR" sz="1400" dirty="0">
                <a:effectLst/>
              </a:rPr>
              <a:t> by </a:t>
            </a:r>
            <a:r>
              <a:rPr lang="fr-FR" sz="1400" dirty="0" err="1">
                <a:effectLst/>
              </a:rPr>
              <a:t>each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stream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element-wise</a:t>
            </a:r>
            <a:r>
              <a:rPr lang="fr-FR" sz="1400" dirty="0">
                <a:effectLst/>
              </a:rPr>
              <a:t>. This </a:t>
            </a:r>
            <a:r>
              <a:rPr lang="fr-FR" sz="1400" dirty="0" err="1">
                <a:effectLst/>
              </a:rPr>
              <a:t>method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is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used</a:t>
            </a:r>
            <a:r>
              <a:rPr lang="fr-FR" sz="1400" dirty="0">
                <a:effectLst/>
              </a:rPr>
              <a:t> in </a:t>
            </a:r>
            <a:r>
              <a:rPr lang="fr-FR" sz="1400" dirty="0" err="1">
                <a:effectLst/>
              </a:rPr>
              <a:t>multi-modal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CNNs</a:t>
            </a:r>
            <a:r>
              <a:rPr lang="fr-FR" sz="1400" dirty="0">
                <a:effectLst/>
              </a:rPr>
              <a:t>, </a:t>
            </a:r>
            <a:r>
              <a:rPr lang="fr-FR" sz="1400" dirty="0" err="1">
                <a:effectLst/>
              </a:rPr>
              <a:t>where</a:t>
            </a:r>
            <a:r>
              <a:rPr lang="fr-FR" sz="1400" dirty="0">
                <a:effectLst/>
              </a:rPr>
              <a:t> the </a:t>
            </a:r>
            <a:r>
              <a:rPr lang="fr-FR" sz="1400" dirty="0" err="1">
                <a:effectLst/>
              </a:rPr>
              <a:t>features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learned</a:t>
            </a:r>
            <a:r>
              <a:rPr lang="fr-FR" sz="1400" dirty="0">
                <a:effectLst/>
              </a:rPr>
              <a:t> by </a:t>
            </a:r>
            <a:r>
              <a:rPr lang="fr-FR" sz="1400" dirty="0" err="1">
                <a:effectLst/>
              </a:rPr>
              <a:t>each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modality</a:t>
            </a:r>
            <a:r>
              <a:rPr lang="fr-FR" sz="1400" dirty="0">
                <a:effectLst/>
              </a:rPr>
              <a:t> are </a:t>
            </a:r>
            <a:r>
              <a:rPr lang="fr-FR" sz="1400" dirty="0" err="1">
                <a:effectLst/>
              </a:rPr>
              <a:t>added</a:t>
            </a:r>
            <a:r>
              <a:rPr lang="fr-FR" sz="1400" dirty="0">
                <a:effectLst/>
              </a:rPr>
              <a:t> up to </a:t>
            </a:r>
            <a:r>
              <a:rPr lang="fr-FR" sz="1400" dirty="0" err="1">
                <a:effectLst/>
              </a:rPr>
              <a:t>form</a:t>
            </a:r>
            <a:r>
              <a:rPr lang="fr-FR" sz="1400" dirty="0">
                <a:effectLst/>
              </a:rPr>
              <a:t> a single </a:t>
            </a:r>
            <a:r>
              <a:rPr lang="fr-FR" sz="1400" dirty="0" err="1">
                <a:effectLst/>
              </a:rPr>
              <a:t>feature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map</a:t>
            </a:r>
            <a:r>
              <a:rPr lang="fr-FR" sz="1400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 err="1">
                <a:effectLst/>
              </a:rPr>
              <a:t>Weighted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Summation</a:t>
            </a:r>
            <a:r>
              <a:rPr lang="fr-FR" sz="1400" dirty="0">
                <a:effectLst/>
              </a:rPr>
              <a:t>: This </a:t>
            </a:r>
            <a:r>
              <a:rPr lang="fr-FR" sz="1400" dirty="0" err="1">
                <a:effectLst/>
              </a:rPr>
              <a:t>method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is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similar</a:t>
            </a:r>
            <a:r>
              <a:rPr lang="fr-FR" sz="1400" dirty="0">
                <a:effectLst/>
              </a:rPr>
              <a:t> to </a:t>
            </a:r>
            <a:r>
              <a:rPr lang="fr-FR" sz="1400" dirty="0" err="1">
                <a:effectLst/>
              </a:rPr>
              <a:t>summation</a:t>
            </a:r>
            <a:r>
              <a:rPr lang="fr-FR" sz="1400" dirty="0">
                <a:effectLst/>
              </a:rPr>
              <a:t> but </a:t>
            </a:r>
            <a:r>
              <a:rPr lang="fr-FR" sz="1400" dirty="0" err="1">
                <a:effectLst/>
              </a:rPr>
              <a:t>it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allows</a:t>
            </a:r>
            <a:r>
              <a:rPr lang="fr-FR" sz="1400" dirty="0">
                <a:effectLst/>
              </a:rPr>
              <a:t> to </a:t>
            </a:r>
            <a:r>
              <a:rPr lang="fr-FR" sz="1400" dirty="0" err="1">
                <a:effectLst/>
              </a:rPr>
              <a:t>weight</a:t>
            </a:r>
            <a:r>
              <a:rPr lang="fr-FR" sz="1400" dirty="0">
                <a:effectLst/>
              </a:rPr>
              <a:t> the contribution of </a:t>
            </a:r>
            <a:r>
              <a:rPr lang="fr-FR" sz="1400" dirty="0" err="1">
                <a:effectLst/>
              </a:rPr>
              <a:t>each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stream</a:t>
            </a:r>
            <a:r>
              <a:rPr lang="fr-FR" sz="1400" dirty="0">
                <a:effectLst/>
              </a:rPr>
              <a:t> by a </a:t>
            </a:r>
            <a:r>
              <a:rPr lang="fr-FR" sz="1400" dirty="0" err="1">
                <a:effectLst/>
              </a:rPr>
              <a:t>learned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scalar</a:t>
            </a:r>
            <a:r>
              <a:rPr lang="fr-FR" sz="1400" dirty="0">
                <a:effectLst/>
              </a:rPr>
              <a:t>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 err="1">
                <a:effectLst/>
              </a:rPr>
              <a:t>Gating</a:t>
            </a:r>
            <a:r>
              <a:rPr lang="fr-FR" sz="1400" dirty="0">
                <a:effectLst/>
              </a:rPr>
              <a:t>: This </a:t>
            </a:r>
            <a:r>
              <a:rPr lang="fr-FR" sz="1400" dirty="0" err="1">
                <a:effectLst/>
              </a:rPr>
              <a:t>method</a:t>
            </a:r>
            <a:r>
              <a:rPr lang="fr-FR" sz="1400" dirty="0">
                <a:effectLst/>
              </a:rPr>
              <a:t> uses a </a:t>
            </a:r>
            <a:r>
              <a:rPr lang="fr-FR" sz="1400" dirty="0" err="1">
                <a:effectLst/>
              </a:rPr>
              <a:t>gating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mechanism</a:t>
            </a:r>
            <a:r>
              <a:rPr lang="fr-FR" sz="1400" dirty="0">
                <a:effectLst/>
              </a:rPr>
              <a:t> to control the flow of information </a:t>
            </a:r>
            <a:r>
              <a:rPr lang="fr-FR" sz="1400" dirty="0" err="1">
                <a:effectLst/>
              </a:rPr>
              <a:t>between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streams</a:t>
            </a:r>
            <a:r>
              <a:rPr lang="fr-FR" sz="1400" dirty="0">
                <a:effectLst/>
              </a:rPr>
              <a:t>. </a:t>
            </a:r>
            <a:r>
              <a:rPr lang="fr-FR" sz="1400" dirty="0" err="1">
                <a:effectLst/>
              </a:rPr>
              <a:t>Gating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mechanisms</a:t>
            </a:r>
            <a:r>
              <a:rPr lang="fr-FR" sz="1400" dirty="0">
                <a:effectLst/>
              </a:rPr>
              <a:t>, </a:t>
            </a:r>
            <a:r>
              <a:rPr lang="fr-FR" sz="1400" dirty="0" err="1">
                <a:effectLst/>
              </a:rPr>
              <a:t>such</a:t>
            </a:r>
            <a:r>
              <a:rPr lang="fr-FR" sz="1400" dirty="0">
                <a:effectLst/>
              </a:rPr>
              <a:t> as the long-short </a:t>
            </a:r>
            <a:r>
              <a:rPr lang="fr-FR" sz="1400" dirty="0" err="1">
                <a:effectLst/>
              </a:rPr>
              <a:t>term</a:t>
            </a:r>
            <a:r>
              <a:rPr lang="fr-FR" sz="1400" dirty="0">
                <a:effectLst/>
              </a:rPr>
              <a:t> memory (LSTM) </a:t>
            </a:r>
            <a:r>
              <a:rPr lang="fr-FR" sz="1400" dirty="0" err="1">
                <a:effectLst/>
              </a:rPr>
              <a:t>gate</a:t>
            </a:r>
            <a:r>
              <a:rPr lang="fr-FR" sz="1400" dirty="0">
                <a:effectLst/>
              </a:rPr>
              <a:t> or the attention </a:t>
            </a:r>
            <a:r>
              <a:rPr lang="fr-FR" sz="1400" dirty="0" err="1">
                <a:effectLst/>
              </a:rPr>
              <a:t>gate</a:t>
            </a:r>
            <a:r>
              <a:rPr lang="fr-FR" sz="1400" dirty="0">
                <a:effectLst/>
              </a:rPr>
              <a:t>, </a:t>
            </a:r>
            <a:r>
              <a:rPr lang="fr-FR" sz="1400" dirty="0" err="1">
                <a:effectLst/>
              </a:rPr>
              <a:t>learn</a:t>
            </a:r>
            <a:r>
              <a:rPr lang="fr-FR" sz="1400" dirty="0">
                <a:effectLst/>
              </a:rPr>
              <a:t> to </a:t>
            </a:r>
            <a:r>
              <a:rPr lang="fr-FR" sz="1400" dirty="0" err="1">
                <a:effectLst/>
              </a:rPr>
              <a:t>weight</a:t>
            </a:r>
            <a:r>
              <a:rPr lang="fr-FR" sz="1400" dirty="0">
                <a:effectLst/>
              </a:rPr>
              <a:t> the contribution of </a:t>
            </a:r>
            <a:r>
              <a:rPr lang="fr-FR" sz="1400" dirty="0" err="1">
                <a:effectLst/>
              </a:rPr>
              <a:t>each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stream</a:t>
            </a:r>
            <a:r>
              <a:rPr lang="fr-FR" sz="1400" dirty="0">
                <a:effectLst/>
              </a:rPr>
              <a:t> by </a:t>
            </a:r>
            <a:r>
              <a:rPr lang="fr-FR" sz="1400" dirty="0" err="1">
                <a:effectLst/>
              </a:rPr>
              <a:t>using</a:t>
            </a:r>
            <a:r>
              <a:rPr lang="fr-FR" sz="1400" dirty="0">
                <a:effectLst/>
              </a:rPr>
              <a:t> a </a:t>
            </a:r>
            <a:r>
              <a:rPr lang="fr-FR" sz="1400" dirty="0" err="1">
                <a:effectLst/>
              </a:rPr>
              <a:t>learned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scalar</a:t>
            </a:r>
            <a:r>
              <a:rPr lang="fr-FR" sz="1400" dirty="0">
                <a:effectLst/>
              </a:rPr>
              <a:t> value for </a:t>
            </a:r>
            <a:r>
              <a:rPr lang="fr-FR" sz="1400" dirty="0" err="1">
                <a:effectLst/>
              </a:rPr>
              <a:t>each</a:t>
            </a:r>
            <a:r>
              <a:rPr lang="fr-FR" sz="1400" dirty="0">
                <a:effectLst/>
              </a:rPr>
              <a:t> </a:t>
            </a:r>
            <a:r>
              <a:rPr lang="fr-FR" sz="1400" dirty="0" err="1">
                <a:effectLst/>
              </a:rPr>
              <a:t>stream</a:t>
            </a:r>
            <a:r>
              <a:rPr lang="fr-FR" sz="1400" dirty="0">
                <a:effectLst/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EAC6C95-46A8-0050-06AF-1BF51228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39" y="1725964"/>
            <a:ext cx="4008384" cy="308645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519C74-7AF7-1AF4-B0D9-1185C710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 smtClean="0"/>
              <a:pPr>
                <a:spcAft>
                  <a:spcPts val="600"/>
                </a:spcAft>
              </a:pPr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42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F3F788-DB63-2CC2-1262-FA8504BE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Multi-</a:t>
            </a:r>
            <a:r>
              <a:rPr lang="fr-FR" sz="3600"/>
              <a:t>view</a:t>
            </a:r>
            <a:endParaRPr lang="fr-FR" sz="3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08AD22-1A3A-4AB8-C97C-5E1A8EF09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fr-FR" sz="1700" b="1" dirty="0" err="1">
                <a:effectLst/>
              </a:rPr>
              <a:t>Deep</a:t>
            </a:r>
            <a:r>
              <a:rPr lang="fr-FR" sz="1700" b="1">
                <a:effectLst/>
              </a:rPr>
              <a:t> Multi-</a:t>
            </a:r>
            <a:r>
              <a:rPr lang="fr-FR" sz="1700" b="1" dirty="0" err="1">
                <a:effectLst/>
              </a:rPr>
              <a:t>view</a:t>
            </a:r>
            <a:r>
              <a:rPr lang="fr-FR" sz="1700" b="1">
                <a:effectLst/>
              </a:rPr>
              <a:t> Learning </a:t>
            </a:r>
            <a:r>
              <a:rPr lang="fr-FR" sz="1700" b="1" dirty="0" err="1">
                <a:effectLst/>
              </a:rPr>
              <a:t>Methods</a:t>
            </a:r>
            <a:r>
              <a:rPr lang="fr-FR" sz="1700" b="1">
                <a:effectLst/>
              </a:rPr>
              <a:t>: A </a:t>
            </a:r>
            <a:r>
              <a:rPr lang="fr-FR" sz="1700" b="1" dirty="0" err="1">
                <a:effectLst/>
              </a:rPr>
              <a:t>Review</a:t>
            </a:r>
            <a:r>
              <a:rPr lang="fr-FR" sz="1700" b="1">
                <a:effectLst/>
              </a:rPr>
              <a:t> </a:t>
            </a:r>
            <a:r>
              <a:rPr lang="fr-FR" sz="1700">
                <a:effectLst/>
              </a:rPr>
              <a:t>,</a:t>
            </a:r>
            <a:r>
              <a:rPr lang="fr-FR" sz="1700" dirty="0" err="1">
                <a:effectLst/>
              </a:rPr>
              <a:t>Xiaoqiang</a:t>
            </a:r>
            <a:r>
              <a:rPr lang="fr-FR" sz="1700">
                <a:effectLst/>
              </a:rPr>
              <a:t> </a:t>
            </a:r>
            <a:r>
              <a:rPr lang="fr-FR" sz="1700" dirty="0" err="1">
                <a:effectLst/>
              </a:rPr>
              <a:t>Yana</a:t>
            </a:r>
            <a:r>
              <a:rPr lang="fr-FR" sz="1700">
                <a:effectLst/>
              </a:rPr>
              <a:t> , </a:t>
            </a:r>
            <a:r>
              <a:rPr lang="fr-FR" sz="1700" dirty="0" err="1">
                <a:effectLst/>
              </a:rPr>
              <a:t>Shizhe</a:t>
            </a:r>
            <a:r>
              <a:rPr lang="fr-FR" sz="1700">
                <a:effectLst/>
              </a:rPr>
              <a:t> Hua , </a:t>
            </a:r>
            <a:r>
              <a:rPr lang="fr-FR" sz="1700" dirty="0" err="1">
                <a:effectLst/>
              </a:rPr>
              <a:t>Yiqiao</a:t>
            </a:r>
            <a:r>
              <a:rPr lang="fr-FR" sz="1700">
                <a:effectLst/>
              </a:rPr>
              <a:t> </a:t>
            </a:r>
            <a:r>
              <a:rPr lang="fr-FR" sz="1700" dirty="0" err="1">
                <a:effectLst/>
              </a:rPr>
              <a:t>Maoa</a:t>
            </a:r>
            <a:r>
              <a:rPr lang="fr-FR" sz="1700">
                <a:effectLst/>
              </a:rPr>
              <a:t> , </a:t>
            </a:r>
            <a:r>
              <a:rPr lang="fr-FR" sz="1700" dirty="0" err="1">
                <a:effectLst/>
              </a:rPr>
              <a:t>Yangdong</a:t>
            </a:r>
            <a:r>
              <a:rPr lang="fr-FR" sz="1700">
                <a:effectLst/>
              </a:rPr>
              <a:t> </a:t>
            </a:r>
            <a:r>
              <a:rPr lang="fr-FR" sz="1700" dirty="0" err="1">
                <a:effectLst/>
              </a:rPr>
              <a:t>Yea</a:t>
            </a:r>
            <a:r>
              <a:rPr lang="fr-FR" sz="1700">
                <a:effectLst/>
              </a:rPr>
              <a:t>, Hui </a:t>
            </a:r>
            <a:r>
              <a:rPr lang="fr-FR" sz="1700" dirty="0" err="1">
                <a:effectLst/>
              </a:rPr>
              <a:t>Yub</a:t>
            </a:r>
            <a:br>
              <a:rPr lang="fr-FR" sz="1700">
                <a:effectLst/>
              </a:rPr>
            </a:br>
            <a:endParaRPr lang="fr-FR" sz="1700">
              <a:effectLst/>
            </a:endParaRPr>
          </a:p>
          <a:p>
            <a:r>
              <a:rPr lang="fr-FR" sz="1700" b="1" dirty="0" err="1">
                <a:effectLst/>
              </a:rPr>
              <a:t>MVFNet</a:t>
            </a:r>
            <a:r>
              <a:rPr lang="fr-FR" sz="1700" b="1">
                <a:effectLst/>
              </a:rPr>
              <a:t>: Multi-</a:t>
            </a:r>
            <a:r>
              <a:rPr lang="fr-FR" sz="1700" b="1" dirty="0" err="1">
                <a:effectLst/>
              </a:rPr>
              <a:t>View</a:t>
            </a:r>
            <a:r>
              <a:rPr lang="fr-FR" sz="1700" b="1">
                <a:effectLst/>
              </a:rPr>
              <a:t> Fusion Network for Efficient </a:t>
            </a:r>
            <a:r>
              <a:rPr lang="fr-FR" sz="1700" b="1" dirty="0" err="1">
                <a:effectLst/>
              </a:rPr>
              <a:t>Video</a:t>
            </a:r>
            <a:r>
              <a:rPr lang="fr-FR" sz="1700" b="1">
                <a:effectLst/>
              </a:rPr>
              <a:t> Recognition</a:t>
            </a:r>
            <a:r>
              <a:rPr lang="fr-FR" sz="1700"/>
              <a:t>, 2021, Wu, </a:t>
            </a:r>
            <a:r>
              <a:rPr lang="fr-FR" sz="1700" dirty="0" err="1"/>
              <a:t>Wenhao</a:t>
            </a:r>
            <a:r>
              <a:rPr lang="fr-FR" sz="1700"/>
              <a:t> and He, </a:t>
            </a:r>
            <a:r>
              <a:rPr lang="fr-FR" sz="1700" dirty="0" err="1"/>
              <a:t>Dongliang</a:t>
            </a:r>
            <a:r>
              <a:rPr lang="fr-FR" sz="1700"/>
              <a:t> and Lin, </a:t>
            </a:r>
            <a:r>
              <a:rPr lang="fr-FR" sz="1700" dirty="0" err="1"/>
              <a:t>Tianwei</a:t>
            </a:r>
            <a:r>
              <a:rPr lang="fr-FR" sz="1700"/>
              <a:t> and Li, Fu and Gan, </a:t>
            </a:r>
            <a:r>
              <a:rPr lang="fr-FR" sz="1700" dirty="0" err="1"/>
              <a:t>Chuang</a:t>
            </a:r>
            <a:r>
              <a:rPr lang="fr-FR" sz="1700"/>
              <a:t> and Ding, </a:t>
            </a:r>
            <a:r>
              <a:rPr lang="fr-FR" sz="1700" dirty="0" err="1"/>
              <a:t>Errui</a:t>
            </a:r>
            <a:endParaRPr lang="fr-FR" sz="1700" dirty="0"/>
          </a:p>
          <a:p>
            <a:r>
              <a:rPr lang="fr-FR" sz="1700" b="1" dirty="0"/>
              <a:t>Multi-</a:t>
            </a:r>
            <a:r>
              <a:rPr lang="fr-FR" sz="1700" b="1" dirty="0" err="1"/>
              <a:t>view</a:t>
            </a:r>
            <a:r>
              <a:rPr lang="fr-FR" sz="1700" b="1" dirty="0"/>
              <a:t> </a:t>
            </a:r>
            <a:r>
              <a:rPr lang="fr-FR" sz="1700" b="1" dirty="0" err="1"/>
              <a:t>learning</a:t>
            </a:r>
            <a:r>
              <a:rPr lang="fr-FR" sz="1700" b="1" dirty="0"/>
              <a:t> for </a:t>
            </a:r>
            <a:r>
              <a:rPr lang="fr-FR" sz="1700" b="1" dirty="0" err="1"/>
              <a:t>visual</a:t>
            </a:r>
            <a:r>
              <a:rPr lang="fr-FR" sz="1700" b="1" dirty="0"/>
              <a:t> violence recognition </a:t>
            </a:r>
            <a:r>
              <a:rPr lang="fr-FR" sz="1700" b="1" dirty="0" err="1"/>
              <a:t>with</a:t>
            </a:r>
            <a:r>
              <a:rPr lang="fr-FR" sz="1700" b="1" dirty="0"/>
              <a:t> maximum </a:t>
            </a:r>
            <a:r>
              <a:rPr lang="fr-FR" sz="1700" b="1" dirty="0" err="1"/>
              <a:t>entropy</a:t>
            </a:r>
            <a:r>
              <a:rPr lang="fr-FR" sz="1700" b="1" dirty="0"/>
              <a:t> discrimination and </a:t>
            </a:r>
            <a:r>
              <a:rPr lang="fr-FR" sz="1700" b="1" dirty="0" err="1"/>
              <a:t>deep</a:t>
            </a:r>
            <a:r>
              <a:rPr lang="fr-FR" sz="1700" b="1" dirty="0"/>
              <a:t> </a:t>
            </a:r>
            <a:r>
              <a:rPr lang="fr-FR" sz="1700" b="1" dirty="0" err="1"/>
              <a:t>featuresLa</a:t>
            </a:r>
            <a:r>
              <a:rPr lang="fr-FR" sz="1700" b="1" dirty="0"/>
              <a:t>, </a:t>
            </a:r>
            <a:r>
              <a:rPr lang="fr-FR" sz="1700" dirty="0" err="1"/>
              <a:t>Shiliang</a:t>
            </a:r>
            <a:r>
              <a:rPr lang="fr-FR" sz="1700" dirty="0"/>
              <a:t> Sun, </a:t>
            </a:r>
            <a:r>
              <a:rPr lang="fr-FR" sz="1700" dirty="0" err="1"/>
              <a:t>Yuhan</a:t>
            </a:r>
            <a:r>
              <a:rPr lang="fr-FR" sz="1700" dirty="0"/>
              <a:t> Liu</a:t>
            </a:r>
            <a:r>
              <a:rPr lang="fr-FR" sz="1700"/>
              <a:t>, </a:t>
            </a:r>
            <a:r>
              <a:rPr lang="fr-FR" sz="1700" dirty="0"/>
              <a:t>Liang </a:t>
            </a:r>
            <a:r>
              <a:rPr lang="fr-FR" sz="1700"/>
              <a:t>MaoInformation</a:t>
            </a:r>
            <a:r>
              <a:rPr lang="fr-FR" sz="1700" dirty="0"/>
              <a:t> Fusion 50</a:t>
            </a:r>
            <a:r>
              <a:rPr lang="fr-FR" sz="1700"/>
              <a:t>, </a:t>
            </a:r>
            <a:r>
              <a:rPr lang="fr-FR" sz="1700" dirty="0"/>
              <a:t>43-53</a:t>
            </a:r>
            <a:r>
              <a:rPr lang="fr-FR" sz="1700"/>
              <a:t>, </a:t>
            </a:r>
            <a:r>
              <a:rPr lang="fr-FR" sz="1700" dirty="0"/>
              <a:t>2019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7998334B-4C29-9439-36B7-5517800C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1923817"/>
            <a:ext cx="6253212" cy="40802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519C74-7AF7-1AF4-B0D9-1185C710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7862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FAE35E-9F25-1E5E-0BC7-1B3C28DC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Transformer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E2AFB-EF01-2DA5-D197-A59290D8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endParaRPr lang="fr-FR" sz="1400"/>
          </a:p>
          <a:p>
            <a:r>
              <a:rPr lang="fr-FR" sz="1400"/>
              <a:t>Use Transformer for self-attention :</a:t>
            </a:r>
          </a:p>
          <a:p>
            <a:pPr lvl="1"/>
            <a:r>
              <a:rPr lang="fr-FR" sz="1400" b="0" i="0">
                <a:effectLst/>
                <a:latin typeface="source-serif-pro"/>
              </a:rPr>
              <a:t>transformers are more robust than CNNs to changes in texture and generates different patterns of adversarial patches (learn more information on the location between features).</a:t>
            </a:r>
          </a:p>
          <a:p>
            <a:pPr lvl="1"/>
            <a:r>
              <a:rPr lang="fr-FR" sz="1400" b="0" i="0">
                <a:effectLst/>
                <a:latin typeface="source-serif-pro"/>
              </a:rPr>
              <a:t>recent study</a:t>
            </a:r>
            <a:r>
              <a:rPr lang="fr-FR" sz="1400">
                <a:latin typeface="source-serif-pro"/>
              </a:rPr>
              <a:t> shows that s</a:t>
            </a:r>
            <a:r>
              <a:rPr lang="fr-FR" sz="1400" b="0" i="0">
                <a:effectLst/>
                <a:latin typeface="source-serif-pro"/>
              </a:rPr>
              <a:t>elf-Attention may not be essential in Transformer., so we can imagine a two parts in the encoder block, one to handle global information and the other to propagate it locally</a:t>
            </a:r>
            <a:endParaRPr lang="fr-FR" sz="1400"/>
          </a:p>
          <a:p>
            <a:pPr marL="0" indent="0">
              <a:buNone/>
            </a:pPr>
            <a:endParaRPr lang="fr-FR" sz="1400"/>
          </a:p>
          <a:p>
            <a:r>
              <a:rPr lang="fr-FR" sz="1400" b="0" i="0">
                <a:effectLst/>
                <a:latin typeface="source-serif-pro"/>
              </a:rPr>
              <a:t>weakness of Vision Transformer is that it requires a lot of memory and a lot of data to train, but it is rapidly improving</a:t>
            </a:r>
            <a:endParaRPr lang="fr-FR" sz="140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58" name="Isosceles Triangle 205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neural networks - Why does transformer has such a complex architecture? -  Cross Validated">
            <a:extLst>
              <a:ext uri="{FF2B5EF4-FFF2-40B4-BE49-F238E27FC236}">
                <a16:creationId xmlns:a16="http://schemas.microsoft.com/office/drawing/2014/main" id="{6ED792B2-0E0F-E5E7-4020-56ECCC2F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1390" y="1935308"/>
            <a:ext cx="6936219" cy="369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Isosceles Triangle 206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1ABE91-EB17-2A0C-453E-EE31F525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 smtClean="0"/>
              <a:pPr>
                <a:spcAft>
                  <a:spcPts val="600"/>
                </a:spcAft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93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E07CFE-E232-EA4E-4691-30BC2CDB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b="1"/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9F8C3-E307-7146-2EF8-A30C0C2CF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2992219"/>
          </a:xfrm>
        </p:spPr>
        <p:txBody>
          <a:bodyPr>
            <a:normAutofit fontScale="92500" lnSpcReduction="10000"/>
          </a:bodyPr>
          <a:lstStyle/>
          <a:p>
            <a:r>
              <a:rPr lang="fr-FR" sz="2000" dirty="0" err="1">
                <a:latin typeface="+mj-lt"/>
              </a:rPr>
              <a:t>Only</a:t>
            </a:r>
            <a:r>
              <a:rPr lang="fr-FR" sz="2000" dirty="0">
                <a:latin typeface="+mj-lt"/>
              </a:rPr>
              <a:t> </a:t>
            </a:r>
            <a:r>
              <a:rPr lang="fr-FR" sz="2000" b="1" dirty="0" err="1">
                <a:latin typeface="+mj-lt"/>
              </a:rPr>
              <a:t>low-level</a:t>
            </a:r>
            <a:r>
              <a:rPr lang="fr-FR" sz="2000" b="1" dirty="0">
                <a:latin typeface="+mj-lt"/>
              </a:rPr>
              <a:t> </a:t>
            </a:r>
            <a:r>
              <a:rPr lang="fr-FR" sz="2000" b="1" dirty="0" err="1">
                <a:latin typeface="+mj-lt"/>
              </a:rPr>
              <a:t>features</a:t>
            </a:r>
            <a:r>
              <a:rPr lang="fr-FR" sz="2000" b="1" dirty="0">
                <a:latin typeface="+mj-lt"/>
              </a:rPr>
              <a:t> extraction (</a:t>
            </a:r>
            <a:r>
              <a:rPr lang="fr-FR" sz="2000" b="1" dirty="0" err="1">
                <a:latin typeface="+mj-lt"/>
              </a:rPr>
              <a:t>color</a:t>
            </a:r>
            <a:r>
              <a:rPr lang="fr-FR" sz="2000" b="1" dirty="0">
                <a:latin typeface="+mj-lt"/>
              </a:rPr>
              <a:t>, texture and </a:t>
            </a:r>
            <a:r>
              <a:rPr lang="fr-FR" sz="2000" b="1" dirty="0" err="1">
                <a:latin typeface="+mj-lt"/>
              </a:rPr>
              <a:t>shape</a:t>
            </a:r>
            <a:r>
              <a:rPr lang="fr-FR" sz="2000" b="1" dirty="0">
                <a:latin typeface="+mj-lt"/>
              </a:rPr>
              <a:t>)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is</a:t>
            </a:r>
            <a:r>
              <a:rPr lang="fr-FR" sz="2000" dirty="0">
                <a:latin typeface="+mj-lt"/>
              </a:rPr>
              <a:t> reliable</a:t>
            </a:r>
          </a:p>
          <a:p>
            <a:endParaRPr lang="fr-FR" sz="2000" dirty="0">
              <a:latin typeface="+mj-lt"/>
            </a:endParaRPr>
          </a:p>
          <a:p>
            <a:r>
              <a:rPr lang="fr-FR" sz="2000" b="1" dirty="0">
                <a:latin typeface="+mj-lt"/>
              </a:rPr>
              <a:t>Links </a:t>
            </a:r>
            <a:r>
              <a:rPr lang="fr-FR" sz="2000" b="1" dirty="0" err="1">
                <a:latin typeface="+mj-lt"/>
              </a:rPr>
              <a:t>between</a:t>
            </a:r>
            <a:r>
              <a:rPr lang="fr-FR" sz="2000" b="1" dirty="0">
                <a:latin typeface="+mj-lt"/>
              </a:rPr>
              <a:t> high-</a:t>
            </a:r>
            <a:r>
              <a:rPr lang="fr-FR" sz="2000" b="1" dirty="0" err="1">
                <a:latin typeface="+mj-lt"/>
              </a:rPr>
              <a:t>level</a:t>
            </a:r>
            <a:r>
              <a:rPr lang="fr-FR" sz="2000" b="1" dirty="0">
                <a:latin typeface="+mj-lt"/>
              </a:rPr>
              <a:t> concepts and </a:t>
            </a:r>
            <a:r>
              <a:rPr lang="fr-FR" sz="2000" b="1" dirty="0" err="1">
                <a:latin typeface="+mj-lt"/>
              </a:rPr>
              <a:t>low-level</a:t>
            </a:r>
            <a:r>
              <a:rPr lang="fr-FR" sz="2000" b="1" dirty="0">
                <a:latin typeface="+mj-lt"/>
              </a:rPr>
              <a:t> </a:t>
            </a:r>
            <a:r>
              <a:rPr lang="fr-FR" sz="2000" b="1" dirty="0" err="1">
                <a:latin typeface="+mj-lt"/>
              </a:rPr>
              <a:t>feature</a:t>
            </a:r>
            <a:r>
              <a:rPr lang="fr-FR" sz="2000" dirty="0" err="1">
                <a:latin typeface="+mj-lt"/>
              </a:rPr>
              <a:t>s</a:t>
            </a:r>
            <a:r>
              <a:rPr lang="fr-FR" sz="2000" dirty="0">
                <a:latin typeface="+mj-lt"/>
              </a:rPr>
              <a:t> are </a:t>
            </a:r>
            <a:r>
              <a:rPr lang="fr-FR" sz="2000" dirty="0" err="1">
                <a:latin typeface="+mj-lt"/>
              </a:rPr>
              <a:t>difficult</a:t>
            </a:r>
            <a:r>
              <a:rPr lang="fr-FR" sz="2000" dirty="0">
                <a:latin typeface="+mj-lt"/>
              </a:rPr>
              <a:t> to </a:t>
            </a:r>
            <a:r>
              <a:rPr lang="fr-FR" sz="2000" dirty="0" err="1">
                <a:latin typeface="+mj-lt"/>
              </a:rPr>
              <a:t>establish</a:t>
            </a:r>
            <a:endParaRPr lang="fr-FR" sz="2000" dirty="0">
              <a:latin typeface="+mj-lt"/>
            </a:endParaRPr>
          </a:p>
          <a:p>
            <a:endParaRPr lang="fr-FR" sz="2000" dirty="0">
              <a:latin typeface="+mj-lt"/>
            </a:endParaRPr>
          </a:p>
          <a:p>
            <a:r>
              <a:rPr lang="fr-FR" sz="2000" dirty="0">
                <a:latin typeface="+mj-lt"/>
              </a:rPr>
              <a:t>Limitations of machine </a:t>
            </a:r>
            <a:r>
              <a:rPr lang="fr-FR" sz="2000" dirty="0" err="1">
                <a:latin typeface="+mj-lt"/>
              </a:rPr>
              <a:t>learning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approaches</a:t>
            </a:r>
            <a:r>
              <a:rPr lang="fr-FR" sz="2000" dirty="0">
                <a:latin typeface="+mj-lt"/>
              </a:rPr>
              <a:t> on </a:t>
            </a:r>
            <a:r>
              <a:rPr lang="fr-FR" sz="2000" b="1" dirty="0">
                <a:latin typeface="+mj-lt"/>
              </a:rPr>
              <a:t>long </a:t>
            </a:r>
            <a:r>
              <a:rPr lang="fr-FR" sz="2000" b="1" dirty="0" err="1">
                <a:latin typeface="+mj-lt"/>
              </a:rPr>
              <a:t>events</a:t>
            </a:r>
            <a:r>
              <a:rPr lang="fr-FR" sz="2000" b="1" dirty="0">
                <a:latin typeface="+mj-lt"/>
              </a:rPr>
              <a:t> and </a:t>
            </a:r>
            <a:r>
              <a:rPr lang="fr-FR" sz="2000" b="1" dirty="0" err="1">
                <a:latin typeface="+mj-lt"/>
              </a:rPr>
              <a:t>multicamera</a:t>
            </a:r>
            <a:r>
              <a:rPr lang="fr-FR" sz="2000" b="1" dirty="0">
                <a:latin typeface="+mj-lt"/>
              </a:rPr>
              <a:t> </a:t>
            </a:r>
            <a:r>
              <a:rPr lang="fr-FR" sz="2000" b="1" dirty="0" err="1">
                <a:latin typeface="+mj-lt"/>
              </a:rPr>
              <a:t>videos</a:t>
            </a:r>
            <a:r>
              <a:rPr lang="fr-FR" sz="2000" dirty="0">
                <a:latin typeface="+mj-lt"/>
              </a:rPr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592251D7-6DE7-42F4-DD5C-3BBAD60EF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95319" y="1487171"/>
            <a:ext cx="6253212" cy="375192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68B6EF-0CDF-1524-90E1-86EADB79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/>
              <a:pPr>
                <a:spcAft>
                  <a:spcPts val="600"/>
                </a:spcAft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665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FAE35E-9F25-1E5E-0BC7-1B3C28DC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Transformer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E2AFB-EF01-2DA5-D197-A59290D8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4560298" cy="4753285"/>
          </a:xfrm>
        </p:spPr>
        <p:txBody>
          <a:bodyPr>
            <a:noAutofit/>
          </a:bodyPr>
          <a:lstStyle/>
          <a:p>
            <a:r>
              <a:rPr lang="fr-FR" sz="1400" dirty="0"/>
              <a:t>Vision Transformers for Action Recognition: A Survey, </a:t>
            </a:r>
            <a:r>
              <a:rPr lang="fr-FR" sz="1400" dirty="0" err="1"/>
              <a:t>Anwaar</a:t>
            </a:r>
            <a:r>
              <a:rPr lang="fr-FR" sz="1400" dirty="0"/>
              <a:t> </a:t>
            </a:r>
            <a:r>
              <a:rPr lang="fr-FR" sz="1400" dirty="0" err="1"/>
              <a:t>Ulhaq</a:t>
            </a:r>
            <a:r>
              <a:rPr lang="fr-FR" sz="1400" dirty="0"/>
              <a:t>, </a:t>
            </a:r>
            <a:r>
              <a:rPr lang="fr-FR" sz="1400" dirty="0" err="1"/>
              <a:t>Naveed</a:t>
            </a:r>
            <a:r>
              <a:rPr lang="fr-FR" sz="1400" dirty="0"/>
              <a:t> </a:t>
            </a:r>
            <a:r>
              <a:rPr lang="fr-FR" sz="1400" dirty="0" err="1"/>
              <a:t>Akhtar</a:t>
            </a:r>
            <a:r>
              <a:rPr lang="fr-FR" sz="1400" dirty="0"/>
              <a:t>, </a:t>
            </a:r>
            <a:r>
              <a:rPr lang="fr-FR" sz="1400" dirty="0" err="1"/>
              <a:t>Ganna</a:t>
            </a:r>
            <a:r>
              <a:rPr lang="fr-FR" sz="1400" dirty="0"/>
              <a:t> </a:t>
            </a:r>
            <a:r>
              <a:rPr lang="fr-FR" sz="1400" dirty="0" err="1"/>
              <a:t>Pogrebna</a:t>
            </a:r>
            <a:r>
              <a:rPr lang="fr-FR" sz="1400" dirty="0"/>
              <a:t>, </a:t>
            </a:r>
            <a:r>
              <a:rPr lang="fr-FR" sz="1400" dirty="0" err="1"/>
              <a:t>Ajmal</a:t>
            </a:r>
            <a:r>
              <a:rPr lang="fr-FR" sz="1400" dirty="0"/>
              <a:t> </a:t>
            </a:r>
            <a:r>
              <a:rPr lang="fr-FR" sz="1400" dirty="0" err="1"/>
              <a:t>Mian</a:t>
            </a:r>
            <a:r>
              <a:rPr lang="fr-FR" sz="1400" dirty="0"/>
              <a:t> (2022)</a:t>
            </a:r>
          </a:p>
          <a:p>
            <a:endParaRPr lang="fr-FR" sz="1400" dirty="0"/>
          </a:p>
          <a:p>
            <a:r>
              <a:rPr lang="fr-FR" sz="1400" i="0" dirty="0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L. Zhou, "End-to-End </a:t>
            </a:r>
            <a:r>
              <a:rPr lang="fr-FR" sz="1400" i="0" dirty="0" err="1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Video</a:t>
            </a:r>
            <a:r>
              <a:rPr lang="fr-FR" sz="1400" i="0" dirty="0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Violence </a:t>
            </a:r>
            <a:r>
              <a:rPr lang="fr-FR" sz="1400" i="0" dirty="0" err="1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fr-FR" sz="1400" i="0" dirty="0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400" i="0" dirty="0" err="1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fr-FR" sz="1400" i="0" dirty="0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Transformer," 2022 5th International </a:t>
            </a:r>
            <a:r>
              <a:rPr lang="fr-FR" sz="1400" i="0" dirty="0" err="1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Conference</a:t>
            </a:r>
            <a:r>
              <a:rPr lang="fr-FR" sz="1400" i="0" dirty="0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on Pattern Recognition and </a:t>
            </a:r>
            <a:r>
              <a:rPr lang="fr-FR" sz="1400" i="0" dirty="0" err="1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Artificial</a:t>
            </a:r>
            <a:r>
              <a:rPr lang="fr-FR" sz="1400" i="0" dirty="0">
                <a:solidFill>
                  <a:srgbClr val="333333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Intelligence (PRAI), Chengdu, China, 2022, pp. 880-884</a:t>
            </a:r>
          </a:p>
          <a:p>
            <a:endParaRPr lang="fr-FR" sz="1400" dirty="0">
              <a:solidFill>
                <a:srgbClr val="333333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1400" dirty="0"/>
          </a:p>
          <a:p>
            <a:pPr marL="0" indent="0">
              <a:buNone/>
            </a:pPr>
            <a:r>
              <a:rPr lang="fr-FR" sz="1400" dirty="0"/>
              <a:t>The </a:t>
            </a:r>
            <a:r>
              <a:rPr lang="fr-FR" sz="1400" dirty="0" err="1"/>
              <a:t>potential</a:t>
            </a:r>
            <a:r>
              <a:rPr lang="fr-FR" sz="1400" dirty="0"/>
              <a:t> </a:t>
            </a:r>
            <a:r>
              <a:rPr lang="fr-FR" sz="1400" dirty="0" err="1"/>
              <a:t>downsides</a:t>
            </a:r>
            <a:r>
              <a:rPr lang="fr-FR" sz="1400" dirty="0"/>
              <a:t> of the </a:t>
            </a:r>
            <a:r>
              <a:rPr lang="fr-FR" sz="1400" dirty="0" err="1"/>
              <a:t>recommended</a:t>
            </a:r>
            <a:r>
              <a:rPr lang="fr-FR" sz="1400" dirty="0"/>
              <a:t> architecture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dirty="0" err="1"/>
              <a:t>while</a:t>
            </a:r>
            <a:r>
              <a:rPr lang="fr-FR" sz="1400" dirty="0"/>
              <a:t> the </a:t>
            </a:r>
            <a:r>
              <a:rPr lang="fr-FR" sz="1400" dirty="0" err="1"/>
              <a:t>proposed</a:t>
            </a:r>
            <a:r>
              <a:rPr lang="fr-FR" sz="1400" dirty="0"/>
              <a:t> model </a:t>
            </a:r>
            <a:r>
              <a:rPr lang="fr-FR" sz="1400" dirty="0" err="1"/>
              <a:t>showed</a:t>
            </a:r>
            <a:r>
              <a:rPr lang="fr-FR" sz="1400" dirty="0"/>
              <a:t> </a:t>
            </a:r>
            <a:r>
              <a:rPr lang="fr-FR" sz="1400" dirty="0" err="1"/>
              <a:t>promising</a:t>
            </a:r>
            <a:r>
              <a:rPr lang="fr-FR" sz="1400" dirty="0"/>
              <a:t> violent </a:t>
            </a:r>
            <a:r>
              <a:rPr lang="fr-FR" sz="1400" dirty="0" err="1"/>
              <a:t>detection</a:t>
            </a:r>
            <a:r>
              <a:rPr lang="fr-FR" sz="1400" dirty="0"/>
              <a:t> performance,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necessitates</a:t>
            </a:r>
            <a:r>
              <a:rPr lang="fr-FR" sz="1400" dirty="0"/>
              <a:t> a large </a:t>
            </a:r>
            <a:r>
              <a:rPr lang="fr-FR" sz="1400" dirty="0" err="1"/>
              <a:t>quantity</a:t>
            </a:r>
            <a:r>
              <a:rPr lang="fr-FR" sz="1400" dirty="0"/>
              <a:t> of data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annotated</a:t>
            </a:r>
            <a:r>
              <a:rPr lang="fr-FR" sz="1400" dirty="0"/>
              <a:t> </a:t>
            </a:r>
            <a:r>
              <a:rPr lang="fr-FR" sz="1400" dirty="0" err="1"/>
              <a:t>scene</a:t>
            </a:r>
            <a:r>
              <a:rPr lang="fr-FR" sz="1400" dirty="0"/>
              <a:t> conditions in </a:t>
            </a:r>
            <a:r>
              <a:rPr lang="fr-FR" sz="1400" dirty="0" err="1"/>
              <a:t>order</a:t>
            </a:r>
            <a:r>
              <a:rPr lang="fr-FR" sz="1400" dirty="0"/>
              <a:t> for the model 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trained</a:t>
            </a:r>
            <a:r>
              <a:rPr lang="fr-FR" sz="1400" dirty="0"/>
              <a:t> </a:t>
            </a:r>
            <a:r>
              <a:rPr lang="fr-FR" sz="1400" dirty="0" err="1"/>
              <a:t>better</a:t>
            </a:r>
            <a:r>
              <a:rPr lang="fr-FR" sz="1400" dirty="0"/>
              <a:t>. So, </a:t>
            </a:r>
            <a:r>
              <a:rPr lang="fr-FR" sz="1400" dirty="0" err="1"/>
              <a:t>generative</a:t>
            </a:r>
            <a:r>
              <a:rPr lang="fr-FR" sz="1400" dirty="0"/>
              <a:t> </a:t>
            </a:r>
            <a:r>
              <a:rPr lang="fr-FR" sz="1400" dirty="0" err="1"/>
              <a:t>adversarial</a:t>
            </a:r>
            <a:r>
              <a:rPr lang="fr-FR" sz="1400" dirty="0"/>
              <a:t> networks (</a:t>
            </a:r>
            <a:r>
              <a:rPr lang="fr-FR" sz="1400" dirty="0" err="1"/>
              <a:t>also</a:t>
            </a:r>
            <a:r>
              <a:rPr lang="fr-FR" sz="1400" dirty="0"/>
              <a:t> </a:t>
            </a:r>
            <a:r>
              <a:rPr lang="fr-FR" sz="1400" dirty="0" err="1"/>
              <a:t>known</a:t>
            </a:r>
            <a:r>
              <a:rPr lang="fr-FR" sz="1400" dirty="0"/>
              <a:t> as GAN) can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introduced</a:t>
            </a:r>
            <a:r>
              <a:rPr lang="fr-FR" sz="1400" dirty="0"/>
              <a:t> on the </a:t>
            </a:r>
            <a:r>
              <a:rPr lang="fr-FR" sz="1400" dirty="0" err="1"/>
              <a:t>video</a:t>
            </a:r>
            <a:r>
              <a:rPr lang="fr-FR" sz="1400" dirty="0"/>
              <a:t> frames to </a:t>
            </a:r>
            <a:r>
              <a:rPr lang="fr-FR" sz="1400" dirty="0" err="1"/>
              <a:t>enlarge</a:t>
            </a:r>
            <a:r>
              <a:rPr lang="fr-FR" sz="1400" dirty="0"/>
              <a:t> the training data. </a:t>
            </a:r>
            <a:r>
              <a:rPr lang="fr-FR" sz="1400" dirty="0" err="1"/>
              <a:t>Furthermore</a:t>
            </a:r>
            <a:r>
              <a:rPr lang="fr-FR" sz="1400" dirty="0"/>
              <a:t>, </a:t>
            </a:r>
            <a:r>
              <a:rPr lang="fr-FR" sz="1400" dirty="0" err="1"/>
              <a:t>applying</a:t>
            </a:r>
            <a:r>
              <a:rPr lang="fr-FR" sz="1400" dirty="0"/>
              <a:t> of </a:t>
            </a:r>
            <a:r>
              <a:rPr lang="fr-FR" sz="1400" dirty="0" err="1"/>
              <a:t>different</a:t>
            </a:r>
            <a:r>
              <a:rPr lang="fr-FR" sz="1400" dirty="0"/>
              <a:t> variants of the transformer model can </a:t>
            </a:r>
            <a:r>
              <a:rPr lang="fr-FR" sz="1400" dirty="0" err="1"/>
              <a:t>also</a:t>
            </a:r>
            <a:r>
              <a:rPr lang="fr-FR" sz="1400" dirty="0"/>
              <a:t>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considered</a:t>
            </a:r>
            <a:r>
              <a:rPr lang="fr-FR" sz="1400" dirty="0"/>
              <a:t> for </a:t>
            </a:r>
            <a:r>
              <a:rPr lang="fr-FR" sz="1400" dirty="0" err="1"/>
              <a:t>enhancing</a:t>
            </a:r>
            <a:r>
              <a:rPr lang="fr-FR" sz="1400" dirty="0"/>
              <a:t> the performance of the model.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58" name="Isosceles Triangle 205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Isosceles Triangle 206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1ABE91-EB17-2A0C-453E-EE31F525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 smtClean="0"/>
              <a:pPr>
                <a:spcAft>
                  <a:spcPts val="600"/>
                </a:spcAft>
              </a:pPr>
              <a:t>30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29AB39-646C-BDD0-AE97-B29199A83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209" y="602824"/>
            <a:ext cx="6438457" cy="37819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757F423-726E-F1BE-3CCE-44EE8CCA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76553"/>
            <a:ext cx="4419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6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288421-7530-0D1D-8662-ACEA8EA0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6D18ACD-CA71-A32A-B7D2-F0B6D0F2A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663" y="3553502"/>
            <a:ext cx="10905066" cy="2889843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4CEE05-13F6-9C97-1D57-E5B291A50D5F}"/>
              </a:ext>
            </a:extLst>
          </p:cNvPr>
          <p:cNvSpPr txBox="1"/>
          <p:nvPr/>
        </p:nvSpPr>
        <p:spPr>
          <a:xfrm>
            <a:off x="766689" y="1210973"/>
            <a:ext cx="10676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 </a:t>
            </a:r>
            <a:r>
              <a:rPr lang="fr-FR" b="1" dirty="0" err="1"/>
              <a:t>Comprehensive</a:t>
            </a:r>
            <a:r>
              <a:rPr lang="fr-FR" b="1" dirty="0"/>
              <a:t> Survey of </a:t>
            </a:r>
            <a:r>
              <a:rPr lang="fr-FR" b="1" dirty="0" err="1"/>
              <a:t>Scene</a:t>
            </a:r>
            <a:r>
              <a:rPr lang="fr-FR" b="1" dirty="0"/>
              <a:t> Graphs: </a:t>
            </a:r>
            <a:r>
              <a:rPr lang="fr-FR" b="1" dirty="0" err="1"/>
              <a:t>Generation</a:t>
            </a:r>
            <a:r>
              <a:rPr lang="fr-FR" b="1" dirty="0"/>
              <a:t> and Application </a:t>
            </a:r>
          </a:p>
          <a:p>
            <a:r>
              <a:rPr lang="fr-FR" dirty="0" err="1"/>
              <a:t>Xiaojun</a:t>
            </a:r>
            <a:r>
              <a:rPr lang="fr-FR" dirty="0"/>
              <a:t> Chang, </a:t>
            </a:r>
            <a:r>
              <a:rPr lang="fr-FR" dirty="0" err="1"/>
              <a:t>Pengzhen</a:t>
            </a:r>
            <a:r>
              <a:rPr lang="fr-FR" dirty="0"/>
              <a:t> Ren, </a:t>
            </a:r>
            <a:r>
              <a:rPr lang="fr-FR" dirty="0" err="1"/>
              <a:t>Pengfei</a:t>
            </a:r>
            <a:r>
              <a:rPr lang="fr-FR" dirty="0"/>
              <a:t> Xu, </a:t>
            </a:r>
            <a:r>
              <a:rPr lang="fr-FR" dirty="0" err="1"/>
              <a:t>Zhihui</a:t>
            </a:r>
            <a:r>
              <a:rPr lang="fr-FR" dirty="0"/>
              <a:t> Li, </a:t>
            </a:r>
            <a:r>
              <a:rPr lang="fr-FR" dirty="0" err="1"/>
              <a:t>Xiaojiang</a:t>
            </a:r>
            <a:r>
              <a:rPr lang="fr-FR" dirty="0"/>
              <a:t> Chen, and Alex Hauptmann (2022)</a:t>
            </a:r>
          </a:p>
          <a:p>
            <a:endParaRPr lang="fr-FR" dirty="0"/>
          </a:p>
          <a:p>
            <a:pPr algn="l"/>
            <a:r>
              <a:rPr lang="fr-FR" b="1" i="0" dirty="0">
                <a:solidFill>
                  <a:srgbClr val="000000"/>
                </a:solidFill>
                <a:effectLst/>
              </a:rPr>
              <a:t>A Survey on Graph Neural Networks and Graph Transformers in Computer Vision: A </a:t>
            </a:r>
            <a:r>
              <a:rPr lang="fr-FR" b="1" i="0" dirty="0" err="1">
                <a:solidFill>
                  <a:srgbClr val="000000"/>
                </a:solidFill>
                <a:effectLst/>
              </a:rPr>
              <a:t>Task-Oriented</a:t>
            </a:r>
            <a:r>
              <a:rPr lang="fr-FR" b="1" i="0" dirty="0">
                <a:solidFill>
                  <a:srgbClr val="000000"/>
                </a:solidFill>
                <a:effectLst/>
              </a:rPr>
              <a:t> Perspective</a:t>
            </a:r>
          </a:p>
          <a:p>
            <a:r>
              <a:rPr lang="fr-FR" dirty="0"/>
              <a:t>Chen, </a:t>
            </a:r>
            <a:r>
              <a:rPr lang="fr-FR" dirty="0" err="1"/>
              <a:t>Chaoqi</a:t>
            </a:r>
            <a:r>
              <a:rPr lang="fr-FR" dirty="0"/>
              <a:t> and Wu, </a:t>
            </a:r>
            <a:r>
              <a:rPr lang="fr-FR" dirty="0" err="1"/>
              <a:t>Yushuang</a:t>
            </a:r>
            <a:r>
              <a:rPr lang="fr-FR" dirty="0"/>
              <a:t> and </a:t>
            </a:r>
            <a:r>
              <a:rPr lang="fr-FR" dirty="0" err="1"/>
              <a:t>Dai</a:t>
            </a:r>
            <a:r>
              <a:rPr lang="fr-FR" dirty="0"/>
              <a:t>, </a:t>
            </a:r>
            <a:r>
              <a:rPr lang="fr-FR" dirty="0" err="1"/>
              <a:t>Qiyuan</a:t>
            </a:r>
            <a:r>
              <a:rPr lang="fr-FR" dirty="0"/>
              <a:t> and Zhou, Hong-Yu and Xu, </a:t>
            </a:r>
            <a:r>
              <a:rPr lang="fr-FR" dirty="0" err="1"/>
              <a:t>Mutian</a:t>
            </a:r>
            <a:r>
              <a:rPr lang="fr-FR" dirty="0"/>
              <a:t> and Yang, </a:t>
            </a:r>
            <a:r>
              <a:rPr lang="fr-FR" dirty="0" err="1"/>
              <a:t>Sibei</a:t>
            </a:r>
            <a:r>
              <a:rPr lang="fr-FR" dirty="0"/>
              <a:t> and Han, </a:t>
            </a:r>
            <a:r>
              <a:rPr lang="fr-FR" dirty="0" err="1"/>
              <a:t>Xiaoguang</a:t>
            </a:r>
            <a:r>
              <a:rPr lang="fr-FR" dirty="0"/>
              <a:t> and Yu, </a:t>
            </a:r>
            <a:r>
              <a:rPr lang="fr-FR" dirty="0" err="1"/>
              <a:t>Yizhou</a:t>
            </a:r>
            <a:r>
              <a:rPr lang="fr-FR" dirty="0"/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493449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288421-7530-0D1D-8662-ACEA8EA0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C090D1-D3F5-4F10-AACF-FDFA4248B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"/>
            <a:ext cx="10515600" cy="6432990"/>
          </a:xfrm>
        </p:spPr>
        <p:txBody>
          <a:bodyPr>
            <a:normAutofit/>
          </a:bodyPr>
          <a:lstStyle/>
          <a:p>
            <a:endParaRPr lang="fr-FR" sz="1800" dirty="0"/>
          </a:p>
          <a:p>
            <a:pPr marL="0" indent="0">
              <a:buNone/>
            </a:pPr>
            <a:r>
              <a:rPr lang="fr-FR" sz="1800" b="1" dirty="0"/>
              <a:t>I. </a:t>
            </a:r>
            <a:r>
              <a:rPr lang="fr-FR" sz="1800" b="1" dirty="0" err="1"/>
              <a:t>Armeni</a:t>
            </a:r>
            <a:r>
              <a:rPr lang="fr-FR" sz="1800" b="1" dirty="0"/>
              <a:t>, Z.-Y. He, J. </a:t>
            </a:r>
            <a:r>
              <a:rPr lang="fr-FR" sz="1800" b="1" dirty="0" err="1"/>
              <a:t>Gwak</a:t>
            </a:r>
            <a:r>
              <a:rPr lang="fr-FR" sz="1800" b="1" dirty="0"/>
              <a:t>, A. R. </a:t>
            </a:r>
            <a:r>
              <a:rPr lang="fr-FR" sz="1800" b="1" dirty="0" err="1"/>
              <a:t>Zamir</a:t>
            </a:r>
            <a:r>
              <a:rPr lang="fr-FR" sz="1800" b="1" dirty="0"/>
              <a:t>, M. Fischer, J. Malik, and S. </a:t>
            </a:r>
            <a:r>
              <a:rPr lang="fr-FR" sz="1800" b="1" dirty="0" err="1"/>
              <a:t>Savarese</a:t>
            </a:r>
            <a:r>
              <a:rPr lang="fr-FR" sz="1800" b="1" dirty="0"/>
              <a:t>, “3d </a:t>
            </a:r>
            <a:r>
              <a:rPr lang="fr-FR" sz="1800" b="1" dirty="0" err="1"/>
              <a:t>scene</a:t>
            </a:r>
            <a:r>
              <a:rPr lang="fr-FR" sz="1800" b="1" dirty="0"/>
              <a:t> graph: A structure for </a:t>
            </a:r>
            <a:r>
              <a:rPr lang="fr-FR" sz="1800" b="1" dirty="0" err="1"/>
              <a:t>unified</a:t>
            </a:r>
            <a:r>
              <a:rPr lang="fr-FR" sz="1800" b="1" dirty="0"/>
              <a:t> </a:t>
            </a:r>
            <a:r>
              <a:rPr lang="fr-FR" sz="1800" b="1" dirty="0" err="1"/>
              <a:t>semantics</a:t>
            </a:r>
            <a:r>
              <a:rPr lang="fr-FR" sz="1800" b="1" dirty="0"/>
              <a:t>, 3d </a:t>
            </a:r>
            <a:r>
              <a:rPr lang="fr-FR" sz="1800" b="1" dirty="0" err="1"/>
              <a:t>space</a:t>
            </a:r>
            <a:r>
              <a:rPr lang="fr-FR" sz="1800" b="1" dirty="0"/>
              <a:t>, and camera,” in ICCV, 2019.</a:t>
            </a:r>
          </a:p>
          <a:p>
            <a:pPr marL="0" indent="0">
              <a:buNone/>
            </a:pPr>
            <a:r>
              <a:rPr lang="fr-FR" sz="1800" dirty="0" err="1"/>
              <a:t>tried</a:t>
            </a:r>
            <a:r>
              <a:rPr lang="fr-FR" sz="1800" dirty="0"/>
              <a:t> to </a:t>
            </a:r>
            <a:r>
              <a:rPr lang="fr-FR" sz="1800" dirty="0" err="1"/>
              <a:t>construct</a:t>
            </a:r>
            <a:r>
              <a:rPr lang="fr-FR" sz="1800" dirty="0"/>
              <a:t> a 3D </a:t>
            </a:r>
            <a:r>
              <a:rPr lang="fr-FR" sz="1800" dirty="0" err="1"/>
              <a:t>scene</a:t>
            </a:r>
            <a:r>
              <a:rPr lang="fr-FR" sz="1800" dirty="0"/>
              <a:t> graph of a building. The </a:t>
            </a:r>
            <a:r>
              <a:rPr lang="fr-FR" sz="1800" dirty="0" err="1"/>
              <a:t>constructed</a:t>
            </a:r>
            <a:r>
              <a:rPr lang="fr-FR" sz="1800" dirty="0"/>
              <a:t> 3D </a:t>
            </a:r>
            <a:r>
              <a:rPr lang="fr-FR" sz="1800" dirty="0" err="1"/>
              <a:t>scene</a:t>
            </a:r>
            <a:r>
              <a:rPr lang="fr-FR" sz="1800" dirty="0"/>
              <a:t> graph </a:t>
            </a:r>
            <a:r>
              <a:rPr lang="fr-FR" sz="1800" dirty="0" err="1"/>
              <a:t>consists</a:t>
            </a:r>
            <a:r>
              <a:rPr lang="fr-FR" sz="1800" dirty="0"/>
              <a:t> of four </a:t>
            </a:r>
            <a:r>
              <a:rPr lang="fr-FR" sz="1800" dirty="0" err="1"/>
              <a:t>layers</a:t>
            </a:r>
            <a:r>
              <a:rPr lang="fr-FR" sz="1800" dirty="0"/>
              <a:t>: the building, </a:t>
            </a:r>
            <a:r>
              <a:rPr lang="fr-FR" sz="1800" dirty="0" err="1"/>
              <a:t>rooms</a:t>
            </a:r>
            <a:r>
              <a:rPr lang="fr-FR" sz="1800" dirty="0"/>
              <a:t>, </a:t>
            </a:r>
            <a:r>
              <a:rPr lang="fr-FR" sz="1800" dirty="0" err="1"/>
              <a:t>objects</a:t>
            </a:r>
            <a:r>
              <a:rPr lang="fr-FR" sz="1800" dirty="0"/>
              <a:t>, and cameras. In </a:t>
            </a:r>
            <a:r>
              <a:rPr lang="fr-FR" sz="1800" dirty="0" err="1"/>
              <a:t>each</a:t>
            </a:r>
            <a:r>
              <a:rPr lang="fr-FR" sz="1800" dirty="0"/>
              <a:t> layer, </a:t>
            </a:r>
            <a:r>
              <a:rPr lang="fr-FR" sz="1800" dirty="0" err="1"/>
              <a:t>there</a:t>
            </a:r>
            <a:r>
              <a:rPr lang="fr-FR" sz="1800" dirty="0"/>
              <a:t> are a set of </a:t>
            </a:r>
            <a:r>
              <a:rPr lang="fr-FR" sz="1800" dirty="0" err="1"/>
              <a:t>nodes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their</a:t>
            </a:r>
            <a:r>
              <a:rPr lang="fr-FR" sz="1800" dirty="0"/>
              <a:t> </a:t>
            </a:r>
            <a:r>
              <a:rPr lang="fr-FR" sz="1800" dirty="0" err="1"/>
              <a:t>attributes</a:t>
            </a:r>
            <a:r>
              <a:rPr lang="fr-FR" sz="1800" dirty="0"/>
              <a:t> and </a:t>
            </a:r>
            <a:r>
              <a:rPr lang="fr-FR" sz="1800" dirty="0" err="1"/>
              <a:t>edges</a:t>
            </a:r>
            <a:r>
              <a:rPr lang="fr-FR" sz="1800" dirty="0"/>
              <a:t> 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b="1" dirty="0"/>
              <a:t>U.-H. Kim, J.-M. Park, T.-J. Song, and J.-H. Kim, “3-d </a:t>
            </a:r>
            <a:r>
              <a:rPr lang="fr-FR" sz="1800" b="1" dirty="0" err="1"/>
              <a:t>scene</a:t>
            </a:r>
            <a:r>
              <a:rPr lang="fr-FR" sz="1800" b="1" dirty="0"/>
              <a:t> graph: A </a:t>
            </a:r>
            <a:r>
              <a:rPr lang="fr-FR" sz="1800" b="1" dirty="0" err="1"/>
              <a:t>sparse</a:t>
            </a:r>
            <a:r>
              <a:rPr lang="fr-FR" sz="1800" b="1" dirty="0"/>
              <a:t> and </a:t>
            </a:r>
            <a:r>
              <a:rPr lang="fr-FR" sz="1800" b="1" dirty="0" err="1"/>
              <a:t>semantic</a:t>
            </a:r>
            <a:r>
              <a:rPr lang="fr-FR" sz="1800" b="1" dirty="0"/>
              <a:t> </a:t>
            </a:r>
            <a:r>
              <a:rPr lang="fr-FR" sz="1800" b="1" dirty="0" err="1"/>
              <a:t>representation</a:t>
            </a:r>
            <a:r>
              <a:rPr lang="fr-FR" sz="1800" b="1" dirty="0"/>
              <a:t> of </a:t>
            </a:r>
            <a:r>
              <a:rPr lang="fr-FR" sz="1800" b="1" dirty="0" err="1"/>
              <a:t>physical</a:t>
            </a:r>
            <a:r>
              <a:rPr lang="fr-FR" sz="1800" b="1" dirty="0"/>
              <a:t> </a:t>
            </a:r>
            <a:r>
              <a:rPr lang="fr-FR" sz="1800" b="1" dirty="0" err="1"/>
              <a:t>environments</a:t>
            </a:r>
            <a:r>
              <a:rPr lang="fr-FR" sz="1800" b="1" dirty="0"/>
              <a:t> for intelligent agents,” IEEE transactions on </a:t>
            </a:r>
            <a:r>
              <a:rPr lang="fr-FR" sz="1800" b="1" dirty="0" err="1"/>
              <a:t>cybernetics</a:t>
            </a:r>
            <a:r>
              <a:rPr lang="fr-FR" sz="1800" b="1" dirty="0"/>
              <a:t>, pp. 4921– 4933, 2020.</a:t>
            </a:r>
          </a:p>
          <a:p>
            <a:pPr marL="0" indent="0">
              <a:buNone/>
            </a:pPr>
            <a:r>
              <a:rPr lang="fr-FR" sz="1800" dirty="0" err="1"/>
              <a:t>proposed</a:t>
            </a:r>
            <a:r>
              <a:rPr lang="fr-FR" sz="1800" dirty="0"/>
              <a:t> the 3D </a:t>
            </a:r>
            <a:r>
              <a:rPr lang="fr-FR" sz="1800" dirty="0" err="1"/>
              <a:t>scene</a:t>
            </a:r>
            <a:r>
              <a:rPr lang="fr-FR" sz="1800" dirty="0"/>
              <a:t> graph to </a:t>
            </a:r>
            <a:r>
              <a:rPr lang="fr-FR" sz="1800" dirty="0" err="1"/>
              <a:t>promote</a:t>
            </a:r>
            <a:r>
              <a:rPr lang="fr-FR" sz="1800" dirty="0"/>
              <a:t> the intelligent agents </a:t>
            </a:r>
            <a:r>
              <a:rPr lang="fr-FR" sz="1800" dirty="0" err="1"/>
              <a:t>gathering</a:t>
            </a:r>
            <a:r>
              <a:rPr lang="fr-FR" sz="1800" dirty="0"/>
              <a:t> the </a:t>
            </a:r>
            <a:r>
              <a:rPr lang="fr-FR" sz="1800" dirty="0" err="1"/>
              <a:t>semantics</a:t>
            </a:r>
            <a:r>
              <a:rPr lang="fr-FR" sz="1800" dirty="0"/>
              <a:t> </a:t>
            </a:r>
            <a:r>
              <a:rPr lang="fr-FR" sz="1800" dirty="0" err="1"/>
              <a:t>within</a:t>
            </a:r>
            <a:r>
              <a:rPr lang="fr-FR" sz="1800" dirty="0"/>
              <a:t> the </a:t>
            </a:r>
            <a:r>
              <a:rPr lang="fr-FR" sz="1800" dirty="0" err="1"/>
              <a:t>environments</a:t>
            </a:r>
            <a:r>
              <a:rPr lang="fr-FR" sz="1800" dirty="0"/>
              <a:t>, </a:t>
            </a:r>
            <a:r>
              <a:rPr lang="fr-FR" sz="1800" dirty="0" err="1"/>
              <a:t>then</a:t>
            </a:r>
            <a:r>
              <a:rPr lang="fr-FR" sz="1800" dirty="0"/>
              <a:t> </a:t>
            </a:r>
            <a:r>
              <a:rPr lang="fr-FR" sz="1800" dirty="0" err="1"/>
              <a:t>applying</a:t>
            </a:r>
            <a:r>
              <a:rPr lang="fr-FR" sz="1800" dirty="0"/>
              <a:t> the 3D </a:t>
            </a:r>
            <a:r>
              <a:rPr lang="fr-FR" sz="1800" dirty="0" err="1"/>
              <a:t>scene</a:t>
            </a:r>
            <a:r>
              <a:rPr lang="fr-FR" sz="1800" dirty="0"/>
              <a:t> graph to </a:t>
            </a:r>
            <a:r>
              <a:rPr lang="fr-FR" sz="1800" dirty="0" err="1"/>
              <a:t>other</a:t>
            </a:r>
            <a:r>
              <a:rPr lang="fr-FR" sz="1800" dirty="0"/>
              <a:t> </a:t>
            </a:r>
            <a:r>
              <a:rPr lang="fr-FR" sz="1800" dirty="0" err="1"/>
              <a:t>downstream</a:t>
            </a:r>
            <a:r>
              <a:rPr lang="fr-FR" sz="1800" dirty="0"/>
              <a:t> </a:t>
            </a:r>
            <a:r>
              <a:rPr lang="fr-FR" sz="1800" dirty="0" err="1"/>
              <a:t>tasks</a:t>
            </a:r>
            <a:r>
              <a:rPr lang="fr-FR" sz="1800" dirty="0"/>
              <a:t>. </a:t>
            </a:r>
            <a:r>
              <a:rPr lang="fr-FR" sz="1800" dirty="0" err="1"/>
              <a:t>Furthermore</a:t>
            </a:r>
            <a:r>
              <a:rPr lang="fr-FR" sz="1800" dirty="0"/>
              <a:t>, the </a:t>
            </a:r>
            <a:r>
              <a:rPr lang="fr-FR" sz="1800" dirty="0" err="1"/>
              <a:t>applicability</a:t>
            </a:r>
            <a:r>
              <a:rPr lang="fr-FR" sz="1800" dirty="0"/>
              <a:t> of the 3D </a:t>
            </a:r>
            <a:r>
              <a:rPr lang="fr-FR" sz="1800" dirty="0" err="1"/>
              <a:t>scene</a:t>
            </a:r>
            <a:r>
              <a:rPr lang="fr-FR" sz="1800" dirty="0"/>
              <a:t> graph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verified</a:t>
            </a:r>
            <a:r>
              <a:rPr lang="fr-FR" sz="1800" dirty="0"/>
              <a:t> by </a:t>
            </a:r>
            <a:r>
              <a:rPr lang="fr-FR" sz="1800" dirty="0" err="1"/>
              <a:t>demonstrating</a:t>
            </a:r>
            <a:r>
              <a:rPr lang="fr-FR" sz="1800" dirty="0"/>
              <a:t> </a:t>
            </a:r>
            <a:r>
              <a:rPr lang="fr-FR" sz="1800" dirty="0" err="1"/>
              <a:t>two</a:t>
            </a:r>
            <a:r>
              <a:rPr lang="fr-FR" sz="1800" dirty="0"/>
              <a:t> major applications of VQA (Visual Question and </a:t>
            </a:r>
            <a:r>
              <a:rPr lang="fr-FR" sz="1800" dirty="0" err="1"/>
              <a:t>Answering</a:t>
            </a:r>
            <a:r>
              <a:rPr lang="fr-FR" sz="1800" dirty="0"/>
              <a:t>) and </a:t>
            </a:r>
            <a:r>
              <a:rPr lang="fr-FR" sz="1800" dirty="0" err="1"/>
              <a:t>task</a:t>
            </a:r>
            <a:r>
              <a:rPr lang="fr-FR" sz="1800" dirty="0"/>
              <a:t> planning, </a:t>
            </a:r>
            <a:r>
              <a:rPr lang="fr-FR" sz="1800" dirty="0" err="1"/>
              <a:t>achieving</a:t>
            </a:r>
            <a:r>
              <a:rPr lang="fr-FR" sz="1800" dirty="0"/>
              <a:t> </a:t>
            </a:r>
            <a:r>
              <a:rPr lang="fr-FR" sz="1800" dirty="0" err="1"/>
              <a:t>better</a:t>
            </a:r>
            <a:r>
              <a:rPr lang="fr-FR" sz="1800" dirty="0"/>
              <a:t> performance </a:t>
            </a:r>
            <a:r>
              <a:rPr lang="fr-FR" sz="1800" dirty="0" err="1"/>
              <a:t>than</a:t>
            </a:r>
            <a:r>
              <a:rPr lang="fr-FR" sz="1800" dirty="0"/>
              <a:t> the </a:t>
            </a:r>
            <a:r>
              <a:rPr lang="fr-FR" sz="1800" dirty="0" err="1"/>
              <a:t>traditional</a:t>
            </a:r>
            <a:r>
              <a:rPr lang="fr-FR" sz="1800" dirty="0"/>
              <a:t> 2D </a:t>
            </a:r>
            <a:r>
              <a:rPr lang="fr-FR" sz="1800" dirty="0" err="1"/>
              <a:t>scene</a:t>
            </a:r>
            <a:r>
              <a:rPr lang="fr-FR" sz="1800" dirty="0"/>
              <a:t> graph-</a:t>
            </a:r>
            <a:r>
              <a:rPr lang="fr-FR" sz="1800" dirty="0" err="1"/>
              <a:t>based</a:t>
            </a:r>
            <a:r>
              <a:rPr lang="fr-FR" sz="1800" dirty="0"/>
              <a:t> </a:t>
            </a:r>
            <a:r>
              <a:rPr lang="fr-FR" sz="1800" dirty="0" err="1"/>
              <a:t>methods</a:t>
            </a:r>
            <a:r>
              <a:rPr lang="fr-FR" sz="1800" dirty="0"/>
              <a:t>.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b="1" dirty="0"/>
              <a:t>Xiao, </a:t>
            </a:r>
            <a:r>
              <a:rPr lang="fr-FR" sz="1800" b="1" dirty="0" err="1"/>
              <a:t>Junbin</a:t>
            </a:r>
            <a:r>
              <a:rPr lang="fr-FR" sz="1800" b="1" dirty="0"/>
              <a:t> and Zhou, Pan and </a:t>
            </a:r>
            <a:r>
              <a:rPr lang="fr-FR" sz="1800" b="1" dirty="0" err="1"/>
              <a:t>Chua</a:t>
            </a:r>
            <a:r>
              <a:rPr lang="fr-FR" sz="1800" b="1" dirty="0"/>
              <a:t>, Tat-Seng and Yan, </a:t>
            </a:r>
            <a:r>
              <a:rPr lang="fr-FR" sz="1800" b="1" dirty="0" err="1"/>
              <a:t>Shuicheng</a:t>
            </a:r>
            <a:r>
              <a:rPr lang="fr-FR" sz="1800" b="1" dirty="0"/>
              <a:t>, </a:t>
            </a:r>
            <a:r>
              <a:rPr lang="fr-FR" sz="1800" b="1" dirty="0" err="1"/>
              <a:t>Video</a:t>
            </a:r>
            <a:r>
              <a:rPr lang="fr-FR" sz="1800" b="1" dirty="0"/>
              <a:t> Graph Transformer for </a:t>
            </a:r>
            <a:r>
              <a:rPr lang="fr-FR" sz="1800" b="1" dirty="0" err="1"/>
              <a:t>Video</a:t>
            </a:r>
            <a:r>
              <a:rPr lang="fr-FR" sz="1800" b="1" dirty="0"/>
              <a:t> Question </a:t>
            </a:r>
            <a:r>
              <a:rPr lang="fr-FR" sz="1800" b="1" dirty="0" err="1"/>
              <a:t>Answering</a:t>
            </a:r>
            <a:r>
              <a:rPr lang="fr-FR" sz="1800" b="1" dirty="0"/>
              <a:t>, ECCV, 2022</a:t>
            </a:r>
          </a:p>
          <a:p>
            <a:pPr marL="0" indent="0">
              <a:buNone/>
            </a:pPr>
            <a:r>
              <a:rPr lang="fr-FR" sz="1800" dirty="0"/>
              <a:t>This </a:t>
            </a:r>
            <a:r>
              <a:rPr lang="fr-FR" sz="1800" dirty="0" err="1"/>
              <a:t>paper</a:t>
            </a:r>
            <a:r>
              <a:rPr lang="fr-FR" sz="1800" dirty="0"/>
              <a:t> proposes a </a:t>
            </a:r>
            <a:r>
              <a:rPr lang="fr-FR" sz="1800" dirty="0" err="1"/>
              <a:t>Video</a:t>
            </a:r>
            <a:r>
              <a:rPr lang="fr-FR" sz="1800" dirty="0"/>
              <a:t> Graph Transformer (VGT) model for </a:t>
            </a:r>
            <a:r>
              <a:rPr lang="fr-FR" sz="1800" dirty="0" err="1"/>
              <a:t>Video</a:t>
            </a:r>
            <a:r>
              <a:rPr lang="fr-FR" sz="1800" dirty="0"/>
              <a:t> </a:t>
            </a:r>
            <a:r>
              <a:rPr lang="fr-FR" sz="1800" dirty="0" err="1"/>
              <a:t>Quetion</a:t>
            </a:r>
            <a:r>
              <a:rPr lang="fr-FR" sz="1800" dirty="0"/>
              <a:t> </a:t>
            </a:r>
            <a:r>
              <a:rPr lang="fr-FR" sz="1800" dirty="0" err="1"/>
              <a:t>Answering</a:t>
            </a:r>
            <a:r>
              <a:rPr lang="fr-FR" sz="1800" dirty="0"/>
              <a:t> (</a:t>
            </a:r>
            <a:r>
              <a:rPr lang="fr-FR" sz="1800" dirty="0" err="1"/>
              <a:t>VideoQA</a:t>
            </a:r>
            <a:r>
              <a:rPr lang="fr-FR" sz="1800" dirty="0"/>
              <a:t>). </a:t>
            </a:r>
            <a:r>
              <a:rPr lang="fr-FR" sz="1800" dirty="0" err="1"/>
              <a:t>VGT's</a:t>
            </a:r>
            <a:r>
              <a:rPr lang="fr-FR" sz="1800" dirty="0"/>
              <a:t> </a:t>
            </a:r>
            <a:r>
              <a:rPr lang="fr-FR" sz="1800" dirty="0" err="1"/>
              <a:t>uniqueness</a:t>
            </a:r>
            <a:r>
              <a:rPr lang="fr-FR" sz="1800" dirty="0"/>
              <a:t> are </a:t>
            </a:r>
            <a:r>
              <a:rPr lang="fr-FR" sz="1800" dirty="0" err="1"/>
              <a:t>two-fold</a:t>
            </a:r>
            <a:r>
              <a:rPr lang="fr-FR" sz="1800" dirty="0"/>
              <a:t>: 1) </a:t>
            </a:r>
            <a:r>
              <a:rPr lang="fr-FR" sz="1800" dirty="0" err="1"/>
              <a:t>it</a:t>
            </a:r>
            <a:r>
              <a:rPr lang="fr-FR" sz="1800" dirty="0"/>
              <a:t> designs a </a:t>
            </a:r>
            <a:r>
              <a:rPr lang="fr-FR" sz="1800" dirty="0" err="1"/>
              <a:t>dynamic</a:t>
            </a:r>
            <a:r>
              <a:rPr lang="fr-FR" sz="1800" dirty="0"/>
              <a:t> graph transformer module </a:t>
            </a:r>
            <a:r>
              <a:rPr lang="fr-FR" sz="1800" dirty="0" err="1"/>
              <a:t>which</a:t>
            </a:r>
            <a:r>
              <a:rPr lang="fr-FR" sz="1800" dirty="0"/>
              <a:t> encodes </a:t>
            </a:r>
            <a:r>
              <a:rPr lang="fr-FR" sz="1800" dirty="0" err="1"/>
              <a:t>video</a:t>
            </a:r>
            <a:r>
              <a:rPr lang="fr-FR" sz="1800" dirty="0"/>
              <a:t> by </a:t>
            </a:r>
            <a:r>
              <a:rPr lang="fr-FR" sz="1800" dirty="0" err="1"/>
              <a:t>explicitly</a:t>
            </a:r>
            <a:r>
              <a:rPr lang="fr-FR" sz="1800" dirty="0"/>
              <a:t> </a:t>
            </a:r>
            <a:r>
              <a:rPr lang="fr-FR" sz="1800" dirty="0" err="1"/>
              <a:t>capturing</a:t>
            </a:r>
            <a:r>
              <a:rPr lang="fr-FR" sz="1800" dirty="0"/>
              <a:t> the </a:t>
            </a:r>
            <a:r>
              <a:rPr lang="fr-FR" sz="1800" dirty="0" err="1"/>
              <a:t>visual</a:t>
            </a:r>
            <a:r>
              <a:rPr lang="fr-FR" sz="1800" dirty="0"/>
              <a:t> </a:t>
            </a:r>
            <a:r>
              <a:rPr lang="fr-FR" sz="1800" dirty="0" err="1"/>
              <a:t>objects</a:t>
            </a:r>
            <a:r>
              <a:rPr lang="fr-FR" sz="1800" dirty="0"/>
              <a:t>, </a:t>
            </a:r>
            <a:r>
              <a:rPr lang="fr-FR" sz="1800" dirty="0" err="1"/>
              <a:t>their</a:t>
            </a:r>
            <a:r>
              <a:rPr lang="fr-FR" sz="1800" dirty="0"/>
              <a:t> relations, and </a:t>
            </a:r>
            <a:r>
              <a:rPr lang="fr-FR" sz="1800" dirty="0" err="1"/>
              <a:t>dynamics</a:t>
            </a:r>
            <a:r>
              <a:rPr lang="fr-FR" sz="1800" dirty="0"/>
              <a:t> for </a:t>
            </a:r>
            <a:r>
              <a:rPr lang="fr-FR" sz="1800" dirty="0" err="1"/>
              <a:t>complex</a:t>
            </a:r>
            <a:r>
              <a:rPr lang="fr-FR" sz="1800" dirty="0"/>
              <a:t> </a:t>
            </a:r>
            <a:r>
              <a:rPr lang="fr-FR" sz="1800" dirty="0" err="1"/>
              <a:t>spatio-temporal</a:t>
            </a:r>
            <a:r>
              <a:rPr lang="fr-FR" sz="1800" dirty="0"/>
              <a:t> </a:t>
            </a:r>
            <a:r>
              <a:rPr lang="fr-FR" sz="1800" dirty="0" err="1"/>
              <a:t>reasoning</a:t>
            </a:r>
            <a:r>
              <a:rPr lang="fr-FR" sz="1800" dirty="0"/>
              <a:t>; and 2) </a:t>
            </a:r>
            <a:r>
              <a:rPr lang="fr-FR" sz="1800" dirty="0" err="1"/>
              <a:t>it</a:t>
            </a:r>
            <a:r>
              <a:rPr lang="fr-FR" sz="1800" dirty="0"/>
              <a:t> exploits </a:t>
            </a:r>
            <a:r>
              <a:rPr lang="fr-FR" sz="1800" dirty="0" err="1"/>
              <a:t>disentangled</a:t>
            </a:r>
            <a:r>
              <a:rPr lang="fr-FR" sz="1800" dirty="0"/>
              <a:t> </a:t>
            </a:r>
            <a:r>
              <a:rPr lang="fr-FR" sz="1800" dirty="0" err="1"/>
              <a:t>video</a:t>
            </a:r>
            <a:r>
              <a:rPr lang="fr-FR" sz="1800" dirty="0"/>
              <a:t> and </a:t>
            </a:r>
            <a:r>
              <a:rPr lang="fr-FR" sz="1800" dirty="0" err="1"/>
              <a:t>text</a:t>
            </a:r>
            <a:r>
              <a:rPr lang="fr-FR" sz="1800" dirty="0"/>
              <a:t> Transformers for relevance </a:t>
            </a:r>
            <a:r>
              <a:rPr lang="fr-FR" sz="1800" dirty="0" err="1"/>
              <a:t>comparison</a:t>
            </a:r>
            <a:r>
              <a:rPr lang="fr-FR" sz="1800" dirty="0"/>
              <a:t> </a:t>
            </a:r>
            <a:r>
              <a:rPr lang="fr-FR" sz="1800" dirty="0" err="1"/>
              <a:t>between</a:t>
            </a:r>
            <a:r>
              <a:rPr lang="fr-FR" sz="1800" dirty="0"/>
              <a:t> the </a:t>
            </a:r>
            <a:r>
              <a:rPr lang="fr-FR" sz="1800" dirty="0" err="1"/>
              <a:t>video</a:t>
            </a:r>
            <a:r>
              <a:rPr lang="fr-FR" sz="1800" dirty="0"/>
              <a:t> and </a:t>
            </a:r>
            <a:r>
              <a:rPr lang="fr-FR" sz="1800" dirty="0" err="1"/>
              <a:t>text</a:t>
            </a:r>
            <a:r>
              <a:rPr lang="fr-FR" sz="1800" dirty="0"/>
              <a:t> to </a:t>
            </a:r>
            <a:r>
              <a:rPr lang="fr-FR" sz="1800" dirty="0" err="1"/>
              <a:t>perform</a:t>
            </a:r>
            <a:r>
              <a:rPr lang="fr-FR" sz="1800" dirty="0"/>
              <a:t> QA</a:t>
            </a:r>
          </a:p>
          <a:p>
            <a:pPr marL="0" indent="0"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509599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288421-7530-0D1D-8662-ACEA8EA0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C090D1-D3F5-4F10-AACF-FDFA4248B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0370"/>
            <a:ext cx="10515600" cy="4497259"/>
          </a:xfrm>
        </p:spPr>
        <p:txBody>
          <a:bodyPr>
            <a:normAutofit/>
          </a:bodyPr>
          <a:lstStyle/>
          <a:p>
            <a:endParaRPr lang="fr-FR" sz="1800" dirty="0"/>
          </a:p>
          <a:p>
            <a:r>
              <a:rPr lang="fr-FR" sz="1800" dirty="0" err="1"/>
              <a:t>ridge</a:t>
            </a:r>
            <a:r>
              <a:rPr lang="fr-FR" sz="1800" dirty="0"/>
              <a:t>-Prompt: </a:t>
            </a:r>
            <a:r>
              <a:rPr lang="fr-FR" sz="1800" dirty="0" err="1"/>
              <a:t>Towards</a:t>
            </a:r>
            <a:r>
              <a:rPr lang="fr-FR" sz="1800" dirty="0"/>
              <a:t> Ordinal Action </a:t>
            </a:r>
            <a:r>
              <a:rPr lang="fr-FR" sz="1800" dirty="0" err="1"/>
              <a:t>Understanding</a:t>
            </a:r>
            <a:r>
              <a:rPr lang="fr-FR" sz="1800" dirty="0"/>
              <a:t> in </a:t>
            </a:r>
            <a:r>
              <a:rPr lang="fr-FR" sz="1800" dirty="0" err="1"/>
              <a:t>Instructional</a:t>
            </a:r>
            <a:r>
              <a:rPr lang="fr-FR" sz="1800" dirty="0"/>
              <a:t> </a:t>
            </a:r>
            <a:r>
              <a:rPr lang="fr-FR" sz="1800" dirty="0" err="1"/>
              <a:t>Videos</a:t>
            </a:r>
            <a:r>
              <a:rPr lang="fr-FR" sz="1800" dirty="0"/>
              <a:t> </a:t>
            </a:r>
            <a:r>
              <a:rPr lang="fr-FR" sz="1800" dirty="0" err="1"/>
              <a:t>Muheng</a:t>
            </a:r>
            <a:r>
              <a:rPr lang="fr-FR" sz="1800" dirty="0"/>
              <a:t> Li , Lei Chen, </a:t>
            </a:r>
            <a:r>
              <a:rPr lang="fr-FR" sz="1800" dirty="0" err="1"/>
              <a:t>Yueqi</a:t>
            </a:r>
            <a:r>
              <a:rPr lang="fr-FR" sz="1800" dirty="0"/>
              <a:t> Duan , </a:t>
            </a:r>
            <a:r>
              <a:rPr lang="fr-FR" sz="1800" dirty="0" err="1"/>
              <a:t>Zhilan</a:t>
            </a:r>
            <a:r>
              <a:rPr lang="fr-FR" sz="1800" dirty="0"/>
              <a:t> Hu, </a:t>
            </a:r>
            <a:r>
              <a:rPr lang="fr-FR" sz="1800" dirty="0" err="1"/>
              <a:t>Jianjiang</a:t>
            </a:r>
            <a:r>
              <a:rPr lang="fr-FR" sz="1800" dirty="0"/>
              <a:t> Feng , Jie Zhou , </a:t>
            </a:r>
            <a:r>
              <a:rPr lang="fr-FR" sz="1800" dirty="0" err="1"/>
              <a:t>Jiwen</a:t>
            </a:r>
            <a:r>
              <a:rPr lang="fr-FR" sz="1800" dirty="0"/>
              <a:t> Lu</a:t>
            </a:r>
          </a:p>
          <a:p>
            <a:endParaRPr lang="fr-FR" sz="1800" dirty="0"/>
          </a:p>
          <a:p>
            <a:r>
              <a:rPr lang="fr-FR" sz="1800" dirty="0" err="1"/>
              <a:t>Video</a:t>
            </a:r>
            <a:r>
              <a:rPr lang="fr-FR" sz="1800" dirty="0"/>
              <a:t> as </a:t>
            </a:r>
            <a:r>
              <a:rPr lang="fr-FR" sz="1800" dirty="0" err="1"/>
              <a:t>Conditional</a:t>
            </a:r>
            <a:r>
              <a:rPr lang="fr-FR" sz="1800" dirty="0"/>
              <a:t> Graph </a:t>
            </a:r>
            <a:r>
              <a:rPr lang="fr-FR" sz="1800" dirty="0" err="1"/>
              <a:t>Hierarchy</a:t>
            </a:r>
            <a:r>
              <a:rPr lang="fr-FR" sz="1800" dirty="0"/>
              <a:t> for Multi-</a:t>
            </a:r>
            <a:r>
              <a:rPr lang="fr-FR" sz="1800" dirty="0" err="1"/>
              <a:t>Granular</a:t>
            </a:r>
            <a:r>
              <a:rPr lang="fr-FR" sz="1800" dirty="0"/>
              <a:t> Question </a:t>
            </a:r>
            <a:r>
              <a:rPr lang="fr-FR" sz="1800" dirty="0" err="1"/>
              <a:t>Answering</a:t>
            </a:r>
            <a:r>
              <a:rPr lang="fr-FR" sz="1800" dirty="0"/>
              <a:t> </a:t>
            </a:r>
            <a:r>
              <a:rPr lang="fr-FR" sz="1800" dirty="0" err="1"/>
              <a:t>Junbin</a:t>
            </a:r>
            <a:r>
              <a:rPr lang="fr-FR" sz="1800" dirty="0"/>
              <a:t> Xiao, Angela Yao, </a:t>
            </a:r>
            <a:r>
              <a:rPr lang="fr-FR" sz="1800" dirty="0" err="1"/>
              <a:t>Zhiyuan</a:t>
            </a:r>
            <a:r>
              <a:rPr lang="fr-FR" sz="1800" dirty="0"/>
              <a:t> Liu, </a:t>
            </a:r>
            <a:r>
              <a:rPr lang="fr-FR" sz="1800" dirty="0" err="1"/>
              <a:t>Yicong</a:t>
            </a:r>
            <a:r>
              <a:rPr lang="fr-FR" sz="1800" dirty="0"/>
              <a:t> Li, Wei Ji, Tat-Seng </a:t>
            </a:r>
            <a:r>
              <a:rPr lang="fr-FR" sz="1800" dirty="0" err="1"/>
              <a:t>Chua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 err="1"/>
              <a:t>Ghadi</a:t>
            </a:r>
            <a:r>
              <a:rPr lang="fr-FR" sz="1800" dirty="0"/>
              <a:t>, Y.Y.; </a:t>
            </a:r>
            <a:r>
              <a:rPr lang="fr-FR" sz="1800" dirty="0" err="1"/>
              <a:t>Waheed</a:t>
            </a:r>
            <a:r>
              <a:rPr lang="fr-FR" sz="1800" dirty="0"/>
              <a:t>, M.; </a:t>
            </a:r>
            <a:r>
              <a:rPr lang="fr-FR" sz="1800" dirty="0" err="1"/>
              <a:t>Gochoo</a:t>
            </a:r>
            <a:r>
              <a:rPr lang="fr-FR" sz="1800" dirty="0"/>
              <a:t>, M.; </a:t>
            </a:r>
            <a:r>
              <a:rPr lang="fr-FR" sz="1800" dirty="0" err="1"/>
              <a:t>Alsuhibany</a:t>
            </a:r>
            <a:r>
              <a:rPr lang="fr-FR" sz="1800" dirty="0"/>
              <a:t>, S.A.; </a:t>
            </a:r>
            <a:r>
              <a:rPr lang="fr-FR" sz="1800" dirty="0" err="1"/>
              <a:t>Chelloug</a:t>
            </a:r>
            <a:r>
              <a:rPr lang="fr-FR" sz="1800" dirty="0"/>
              <a:t>, S.A.; Jalal, A.; Park, J. A Graph-</a:t>
            </a:r>
            <a:r>
              <a:rPr lang="fr-FR" sz="1800" dirty="0" err="1"/>
              <a:t>Based</a:t>
            </a:r>
            <a:r>
              <a:rPr lang="fr-FR" sz="1800" dirty="0"/>
              <a:t> </a:t>
            </a:r>
            <a:r>
              <a:rPr lang="fr-FR" sz="1800" dirty="0" err="1"/>
              <a:t>Approach</a:t>
            </a:r>
            <a:r>
              <a:rPr lang="fr-FR" sz="1800" dirty="0"/>
              <a:t> to </a:t>
            </a:r>
            <a:r>
              <a:rPr lang="fr-FR" sz="1800" dirty="0" err="1"/>
              <a:t>Recognizing</a:t>
            </a:r>
            <a:r>
              <a:rPr lang="fr-FR" sz="1800" dirty="0"/>
              <a:t> </a:t>
            </a:r>
            <a:r>
              <a:rPr lang="fr-FR" sz="1800" dirty="0" err="1"/>
              <a:t>Complex</a:t>
            </a:r>
            <a:r>
              <a:rPr lang="fr-FR" sz="1800" dirty="0"/>
              <a:t> Human Object Interactions in </a:t>
            </a:r>
            <a:r>
              <a:rPr lang="fr-FR" sz="1800" dirty="0" err="1"/>
              <a:t>Sequential</a:t>
            </a:r>
            <a:r>
              <a:rPr lang="fr-FR" sz="1800" dirty="0"/>
              <a:t> Data. </a:t>
            </a:r>
            <a:r>
              <a:rPr lang="fr-FR" sz="1800" dirty="0" err="1"/>
              <a:t>Appl</a:t>
            </a:r>
            <a:r>
              <a:rPr lang="fr-FR" sz="1800" dirty="0"/>
              <a:t>. </a:t>
            </a:r>
            <a:r>
              <a:rPr lang="fr-FR" sz="1800" dirty="0" err="1"/>
              <a:t>Sci</a:t>
            </a:r>
            <a:r>
              <a:rPr lang="fr-FR" sz="1800" dirty="0"/>
              <a:t>. 2022, 12, 5196. (https://</a:t>
            </a:r>
            <a:r>
              <a:rPr lang="fr-FR" sz="1800" dirty="0" err="1"/>
              <a:t>www.mdpi.com</a:t>
            </a:r>
            <a:r>
              <a:rPr lang="fr-FR" sz="1800" dirty="0"/>
              <a:t>/2076-3417/12/10/5196)</a:t>
            </a:r>
          </a:p>
          <a:p>
            <a:endParaRPr lang="fr-FR" sz="1800" dirty="0"/>
          </a:p>
          <a:p>
            <a:r>
              <a:rPr lang="fr-FR" sz="1800" dirty="0" err="1"/>
              <a:t>Semantically</a:t>
            </a:r>
            <a:r>
              <a:rPr lang="fr-FR" sz="1800" dirty="0"/>
              <a:t> </a:t>
            </a:r>
            <a:r>
              <a:rPr lang="fr-FR" sz="1800" dirty="0" err="1"/>
              <a:t>Controllable</a:t>
            </a:r>
            <a:r>
              <a:rPr lang="fr-FR" sz="1800" dirty="0"/>
              <a:t> </a:t>
            </a:r>
            <a:r>
              <a:rPr lang="fr-FR" sz="1800" dirty="0" err="1"/>
              <a:t>HumanScene</a:t>
            </a:r>
            <a:r>
              <a:rPr lang="fr-FR" sz="1800" dirty="0"/>
              <a:t> Interaction </a:t>
            </a:r>
            <a:r>
              <a:rPr lang="fr-FR" sz="1800" dirty="0" err="1"/>
              <a:t>Synthesis</a:t>
            </a:r>
            <a:r>
              <a:rPr lang="fr-FR" sz="1800" dirty="0"/>
              <a:t> Master </a:t>
            </a:r>
            <a:r>
              <a:rPr lang="fr-FR" sz="1800" dirty="0" err="1"/>
              <a:t>Thesis</a:t>
            </a:r>
            <a:r>
              <a:rPr lang="fr-FR" sz="1800" dirty="0"/>
              <a:t> </a:t>
            </a:r>
            <a:r>
              <a:rPr lang="fr-FR" sz="1800" dirty="0" err="1"/>
              <a:t>Author</a:t>
            </a:r>
            <a:r>
              <a:rPr lang="fr-FR" sz="1800" dirty="0"/>
              <a:t>(s): Zhao, Kaifeng</a:t>
            </a:r>
          </a:p>
        </p:txBody>
      </p:sp>
    </p:spTree>
    <p:extLst>
      <p:ext uri="{BB962C8B-B14F-4D97-AF65-F5344CB8AC3E}">
        <p14:creationId xmlns:p14="http://schemas.microsoft.com/office/powerpoint/2010/main" val="903534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F3F788-DB63-2CC2-1262-FA8504BE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Clustering of </a:t>
            </a:r>
            <a:r>
              <a:rPr lang="fr-FR" sz="3600" dirty="0" err="1"/>
              <a:t>features</a:t>
            </a:r>
            <a:endParaRPr lang="fr-FR" sz="3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08AD22-1A3A-4AB8-C97C-5E1A8EF09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7518397" cy="4573369"/>
          </a:xfrm>
        </p:spPr>
        <p:txBody>
          <a:bodyPr>
            <a:noAutofit/>
          </a:bodyPr>
          <a:lstStyle/>
          <a:p>
            <a:r>
              <a:rPr lang="fr-FR" sz="1800" b="1" i="0" dirty="0">
                <a:effectLst/>
              </a:rPr>
              <a:t>Sports Action Recognition </a:t>
            </a:r>
            <a:r>
              <a:rPr lang="fr-FR" sz="1800" b="1" i="0" dirty="0" err="1">
                <a:effectLst/>
              </a:rPr>
              <a:t>Based</a:t>
            </a:r>
            <a:r>
              <a:rPr lang="fr-FR" sz="1800" b="1" i="0" dirty="0">
                <a:effectLst/>
              </a:rPr>
              <a:t> on </a:t>
            </a:r>
            <a:r>
              <a:rPr lang="fr-FR" sz="1800" b="1" i="0" dirty="0" err="1">
                <a:effectLst/>
              </a:rPr>
              <a:t>Deep</a:t>
            </a:r>
            <a:r>
              <a:rPr lang="fr-FR" sz="1800" b="1" i="0" dirty="0">
                <a:effectLst/>
              </a:rPr>
              <a:t> Learning and Clustering Extraction </a:t>
            </a:r>
            <a:r>
              <a:rPr lang="fr-FR" sz="1800" b="1" i="0" dirty="0" err="1">
                <a:effectLst/>
              </a:rPr>
              <a:t>Algorithm</a:t>
            </a:r>
            <a:r>
              <a:rPr lang="fr-FR" sz="1800" b="0" i="0" dirty="0">
                <a:effectLst/>
              </a:rPr>
              <a:t>, Ming </a:t>
            </a:r>
            <a:r>
              <a:rPr lang="fr-FR" sz="1800" b="0" i="0" dirty="0" err="1">
                <a:effectLst/>
              </a:rPr>
              <a:t>Fu,Qun</a:t>
            </a:r>
            <a:r>
              <a:rPr lang="fr-FR" sz="1800" b="0" i="0" dirty="0">
                <a:effectLst/>
              </a:rPr>
              <a:t> </a:t>
            </a:r>
            <a:r>
              <a:rPr lang="fr-FR" sz="1800" b="0" i="0" dirty="0" err="1">
                <a:effectLst/>
              </a:rPr>
              <a:t>Zhong,and</a:t>
            </a:r>
            <a:r>
              <a:rPr lang="fr-FR" sz="1800" b="0" i="0" dirty="0">
                <a:effectLst/>
              </a:rPr>
              <a:t> </a:t>
            </a:r>
            <a:r>
              <a:rPr lang="fr-FR" sz="1800" b="0" i="0" dirty="0" err="1">
                <a:effectLst/>
              </a:rPr>
              <a:t>Jixue</a:t>
            </a:r>
            <a:r>
              <a:rPr lang="fr-FR" sz="1800" b="0" i="0" dirty="0">
                <a:effectLst/>
              </a:rPr>
              <a:t> Dong (2022),</a:t>
            </a:r>
            <a:r>
              <a:rPr lang="fr-FR" sz="1800" b="0" i="0" dirty="0" err="1">
                <a:effectLst/>
              </a:rPr>
              <a:t>Hidawi</a:t>
            </a:r>
            <a:endParaRPr lang="fr-FR" sz="1800" b="0" i="0" dirty="0">
              <a:effectLst/>
            </a:endParaRPr>
          </a:p>
          <a:p>
            <a:endParaRPr lang="fr-FR" sz="1800" dirty="0">
              <a:effectLst/>
            </a:endParaRPr>
          </a:p>
          <a:p>
            <a:endParaRPr lang="fr-FR" sz="1800" dirty="0"/>
          </a:p>
          <a:p>
            <a:r>
              <a:rPr lang="fr-FR" sz="1800" dirty="0">
                <a:effectLst/>
              </a:rPr>
              <a:t>Zhang, C., Xu, Y., Xu, Z. et al. </a:t>
            </a:r>
            <a:r>
              <a:rPr lang="fr-FR" sz="1800" b="1" dirty="0" err="1">
                <a:effectLst/>
              </a:rPr>
              <a:t>Hybrid</a:t>
            </a:r>
            <a:r>
              <a:rPr lang="fr-FR" sz="1800" b="1" dirty="0">
                <a:effectLst/>
              </a:rPr>
              <a:t> </a:t>
            </a:r>
            <a:r>
              <a:rPr lang="fr-FR" sz="1800" b="1" dirty="0" err="1">
                <a:effectLst/>
              </a:rPr>
              <a:t>handcrafted</a:t>
            </a:r>
            <a:r>
              <a:rPr lang="fr-FR" sz="1800" b="1" dirty="0">
                <a:effectLst/>
              </a:rPr>
              <a:t> and </a:t>
            </a:r>
            <a:r>
              <a:rPr lang="fr-FR" sz="1800" b="1" dirty="0" err="1">
                <a:effectLst/>
              </a:rPr>
              <a:t>learned</a:t>
            </a:r>
            <a:r>
              <a:rPr lang="fr-FR" sz="1800" b="1" dirty="0">
                <a:effectLst/>
              </a:rPr>
              <a:t> </a:t>
            </a:r>
            <a:r>
              <a:rPr lang="fr-FR" sz="1800" b="1" dirty="0" err="1">
                <a:effectLst/>
              </a:rPr>
              <a:t>feature</a:t>
            </a:r>
            <a:r>
              <a:rPr lang="fr-FR" sz="1800" b="1" dirty="0">
                <a:effectLst/>
              </a:rPr>
              <a:t> </a:t>
            </a:r>
            <a:r>
              <a:rPr lang="fr-FR" sz="1800" b="1" dirty="0" err="1">
                <a:effectLst/>
              </a:rPr>
              <a:t>framework</a:t>
            </a:r>
            <a:r>
              <a:rPr lang="fr-FR" sz="1800" b="1" dirty="0">
                <a:effectLst/>
              </a:rPr>
              <a:t> for </a:t>
            </a:r>
            <a:r>
              <a:rPr lang="fr-FR" sz="1800" b="1" dirty="0" err="1">
                <a:effectLst/>
              </a:rPr>
              <a:t>human</a:t>
            </a:r>
            <a:r>
              <a:rPr lang="fr-FR" sz="1800" b="1" dirty="0">
                <a:effectLst/>
              </a:rPr>
              <a:t> action recognition</a:t>
            </a:r>
            <a:r>
              <a:rPr lang="fr-FR" sz="1800" dirty="0">
                <a:effectLst/>
              </a:rPr>
              <a:t>. </a:t>
            </a:r>
            <a:r>
              <a:rPr lang="fr-FR" sz="1800" dirty="0" err="1">
                <a:effectLst/>
              </a:rPr>
              <a:t>Appl</a:t>
            </a:r>
            <a:r>
              <a:rPr lang="fr-FR" sz="1800" dirty="0">
                <a:effectLst/>
              </a:rPr>
              <a:t> </a:t>
            </a:r>
            <a:r>
              <a:rPr lang="fr-FR" sz="1800" dirty="0" err="1">
                <a:effectLst/>
              </a:rPr>
              <a:t>Intell</a:t>
            </a:r>
            <a:r>
              <a:rPr lang="fr-FR" sz="1800" dirty="0">
                <a:effectLst/>
              </a:rPr>
              <a:t> 52, 12771–12787 (2022) </a:t>
            </a:r>
          </a:p>
          <a:p>
            <a:endParaRPr lang="fr-FR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519C74-7AF7-1AF4-B0D9-1185C710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 smtClean="0"/>
              <a:pPr>
                <a:spcAft>
                  <a:spcPts val="600"/>
                </a:spcAft>
              </a:pPr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7034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288421-7530-0D1D-8662-ACEA8EA0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62D17D-ABE1-484D-FE65-259CE83A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759"/>
            <a:ext cx="10515600" cy="6056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Renforcement </a:t>
            </a:r>
            <a:r>
              <a:rPr lang="fr-FR" b="1" dirty="0" err="1"/>
              <a:t>learning</a:t>
            </a:r>
            <a:r>
              <a:rPr lang="fr-FR" b="1" dirty="0"/>
              <a:t> : </a:t>
            </a:r>
          </a:p>
          <a:p>
            <a:endParaRPr lang="fr-FR" b="1" dirty="0"/>
          </a:p>
          <a:p>
            <a:pPr marL="0" indent="0">
              <a:buNone/>
            </a:pPr>
            <a:r>
              <a:rPr lang="fr-FR" sz="1600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A. M. Hafiz, S. A. </a:t>
            </a:r>
            <a:r>
              <a:rPr lang="fr-FR" sz="1600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Parah</a:t>
            </a:r>
            <a:r>
              <a:rPr lang="fr-FR" sz="1600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, and R. A. </a:t>
            </a:r>
            <a:r>
              <a:rPr lang="fr-FR" sz="1600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Bhat</a:t>
            </a:r>
            <a:r>
              <a:rPr lang="fr-FR" sz="1600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,</a:t>
            </a:r>
          </a:p>
          <a:p>
            <a:pPr marL="0" indent="0">
              <a:buNone/>
            </a:pP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“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Reinforcement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learning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applied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to machine vision: state of the art,” </a:t>
            </a:r>
          </a:p>
          <a:p>
            <a:pPr marL="0" indent="0">
              <a:buNone/>
            </a:pPr>
            <a:r>
              <a:rPr lang="fr-FR" sz="1600" b="0" i="1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International Journal of </a:t>
            </a:r>
            <a:r>
              <a:rPr lang="fr-FR" sz="1600" b="0" i="1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Multimedia</a:t>
            </a:r>
            <a:r>
              <a:rPr lang="fr-FR" sz="1600" b="0" i="1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Information </a:t>
            </a:r>
            <a:r>
              <a:rPr lang="fr-FR" sz="1600" b="0" i="1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Retrieval</a:t>
            </a:r>
            <a:r>
              <a:rPr lang="fr-FR" sz="1600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, vol. 10, no. 2, pp. 71–82, May 2021.</a:t>
            </a:r>
          </a:p>
          <a:p>
            <a:pPr marL="0" indent="0">
              <a:buNone/>
            </a:pPr>
            <a:endParaRPr lang="fr-FR" sz="1600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600" dirty="0">
                <a:solidFill>
                  <a:srgbClr val="212529"/>
                </a:solidFill>
                <a:latin typeface="Helvetica Neue" panose="02000503000000020004" pitchFamily="2" charset="0"/>
              </a:rPr>
              <a:t>Ex:</a:t>
            </a:r>
          </a:p>
          <a:p>
            <a:pPr marL="0" indent="0">
              <a:buNone/>
            </a:pPr>
            <a:endParaRPr lang="fr-FR" sz="1600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600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Agarwal</a:t>
            </a:r>
            <a:r>
              <a:rPr lang="fr-FR" sz="1600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sz="1600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Rishabh</a:t>
            </a:r>
            <a:r>
              <a:rPr lang="fr-FR" sz="1600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and Machado, </a:t>
            </a:r>
            <a:r>
              <a:rPr lang="fr-FR" sz="1600" b="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Marlos</a:t>
            </a:r>
            <a:r>
              <a:rPr lang="fr-FR" sz="1600" b="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C. and Castro, Pablo Samuel and Bellemare, Marc G.</a:t>
            </a:r>
          </a:p>
          <a:p>
            <a:pPr marL="0" indent="0">
              <a:buNone/>
            </a:pP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Contrastive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Behavioral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Similarity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Embeddings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for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Generalization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Reinforcement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Learning</a:t>
            </a:r>
          </a:p>
          <a:p>
            <a:pPr marL="0" indent="0">
              <a:buNone/>
            </a:pPr>
            <a:r>
              <a:rPr lang="fr-FR" sz="160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International </a:t>
            </a:r>
            <a:r>
              <a:rPr lang="fr-FR" sz="160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Conference</a:t>
            </a:r>
            <a:r>
              <a:rPr lang="fr-FR" sz="160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on Learning </a:t>
            </a:r>
            <a:r>
              <a:rPr lang="fr-FR" sz="1600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Representations</a:t>
            </a:r>
            <a:r>
              <a:rPr lang="fr-FR" sz="1600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(ICLR) 2021</a:t>
            </a:r>
          </a:p>
          <a:p>
            <a:pPr marL="0" indent="0">
              <a:buNone/>
            </a:pPr>
            <a:endParaRPr lang="fr-FR" sz="1600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600" dirty="0">
                <a:solidFill>
                  <a:srgbClr val="212529"/>
                </a:solidFill>
                <a:latin typeface="Helvetica Neue" panose="02000503000000020004" pitchFamily="2" charset="0"/>
              </a:rPr>
              <a:t>Sonar, </a:t>
            </a:r>
            <a:r>
              <a:rPr lang="fr-FR" sz="1600" dirty="0" err="1">
                <a:solidFill>
                  <a:srgbClr val="212529"/>
                </a:solidFill>
                <a:latin typeface="Helvetica Neue" panose="02000503000000020004" pitchFamily="2" charset="0"/>
              </a:rPr>
              <a:t>Anoopkumar</a:t>
            </a:r>
            <a:r>
              <a:rPr lang="fr-FR" sz="1600" dirty="0">
                <a:solidFill>
                  <a:srgbClr val="212529"/>
                </a:solidFill>
                <a:latin typeface="Helvetica Neue" panose="02000503000000020004" pitchFamily="2" charset="0"/>
              </a:rPr>
              <a:t> and </a:t>
            </a:r>
            <a:r>
              <a:rPr lang="fr-FR" sz="1600" dirty="0" err="1">
                <a:solidFill>
                  <a:srgbClr val="212529"/>
                </a:solidFill>
                <a:latin typeface="Helvetica Neue" panose="02000503000000020004" pitchFamily="2" charset="0"/>
              </a:rPr>
              <a:t>Pacelli</a:t>
            </a:r>
            <a:r>
              <a:rPr lang="fr-FR" sz="1600" dirty="0">
                <a:solidFill>
                  <a:srgbClr val="212529"/>
                </a:solidFill>
                <a:latin typeface="Helvetica Neue" panose="02000503000000020004" pitchFamily="2" charset="0"/>
              </a:rPr>
              <a:t>, Vincent and </a:t>
            </a:r>
            <a:r>
              <a:rPr lang="fr-FR" sz="1600" dirty="0" err="1">
                <a:solidFill>
                  <a:srgbClr val="212529"/>
                </a:solidFill>
                <a:latin typeface="Helvetica Neue" panose="02000503000000020004" pitchFamily="2" charset="0"/>
              </a:rPr>
              <a:t>Majumdar</a:t>
            </a:r>
            <a:r>
              <a:rPr lang="fr-FR" sz="1600" dirty="0">
                <a:solidFill>
                  <a:srgbClr val="212529"/>
                </a:solidFill>
                <a:latin typeface="Helvetica Neue" panose="02000503000000020004" pitchFamily="2" charset="0"/>
              </a:rPr>
              <a:t>, </a:t>
            </a:r>
            <a:r>
              <a:rPr lang="fr-FR" sz="1600" dirty="0" err="1">
                <a:solidFill>
                  <a:srgbClr val="212529"/>
                </a:solidFill>
                <a:latin typeface="Helvetica Neue" panose="02000503000000020004" pitchFamily="2" charset="0"/>
              </a:rPr>
              <a:t>Anirudha</a:t>
            </a:r>
            <a:endParaRPr lang="fr-FR" sz="1600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Invariant Policy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Optimization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: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Towards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Stronger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Generalization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fr-FR" sz="1600" b="1" i="0" dirty="0" err="1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Reinforcement</a:t>
            </a:r>
            <a:r>
              <a:rPr lang="fr-FR" sz="1600" b="1" i="0" dirty="0">
                <a:solidFill>
                  <a:srgbClr val="212529"/>
                </a:solidFill>
                <a:effectLst/>
                <a:latin typeface="Helvetica Neue" panose="02000503000000020004" pitchFamily="2" charset="0"/>
              </a:rPr>
              <a:t> Learning</a:t>
            </a:r>
          </a:p>
          <a:p>
            <a:pPr marL="0" indent="0">
              <a:buNone/>
            </a:pPr>
            <a:r>
              <a:rPr lang="fr-FR" sz="1600" dirty="0">
                <a:solidFill>
                  <a:srgbClr val="212529"/>
                </a:solidFill>
                <a:latin typeface="Helvetica Neue" panose="02000503000000020004" pitchFamily="2" charset="0"/>
              </a:rPr>
              <a:t>2020</a:t>
            </a:r>
            <a:endParaRPr lang="fr-FR" sz="160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b="1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379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288421-7530-0D1D-8662-ACEA8EA0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62D17D-ABE1-484D-FE65-259CE83A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759"/>
            <a:ext cx="10515600" cy="6056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Special</a:t>
            </a:r>
            <a:r>
              <a:rPr lang="fr-FR" b="1" dirty="0"/>
              <a:t> note</a:t>
            </a:r>
          </a:p>
          <a:p>
            <a:endParaRPr lang="fr-FR" b="1" dirty="0"/>
          </a:p>
          <a:p>
            <a:pPr marL="0" indent="0">
              <a:buNone/>
            </a:pPr>
            <a:r>
              <a:rPr lang="fr-FR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Thomas </a:t>
            </a:r>
            <a:r>
              <a:rPr lang="fr-FR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Rojat</a:t>
            </a:r>
            <a:r>
              <a:rPr lang="fr-FR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Raphael Puget, David </a:t>
            </a:r>
            <a:r>
              <a:rPr lang="fr-FR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Filliat</a:t>
            </a:r>
            <a:r>
              <a:rPr lang="fr-FR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Javier Del </a:t>
            </a:r>
            <a:r>
              <a:rPr lang="fr-FR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</a:t>
            </a:r>
            <a:r>
              <a:rPr lang="fr-FR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Rodolphe </a:t>
            </a:r>
            <a:r>
              <a:rPr lang="fr-FR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Gelin</a:t>
            </a:r>
            <a:r>
              <a:rPr lang="fr-FR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Natalia </a:t>
            </a:r>
            <a:r>
              <a:rPr lang="fr-FR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Dıaz</a:t>
            </a:r>
            <a:r>
              <a:rPr lang="fr-FR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-Rodriguez</a:t>
            </a:r>
          </a:p>
          <a:p>
            <a:pPr marL="0" indent="0">
              <a:buNone/>
            </a:pPr>
            <a:r>
              <a:rPr lang="fr-FR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Explainable</a:t>
            </a:r>
            <a:r>
              <a:rPr lang="fr-FR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Artificial</a:t>
            </a:r>
            <a:r>
              <a:rPr lang="fr-FR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Intelligence (XAI) on Time </a:t>
            </a:r>
            <a:r>
              <a:rPr lang="fr-FR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Series</a:t>
            </a:r>
            <a:r>
              <a:rPr lang="fr-FR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Data: A Survey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21252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2021</a:t>
            </a:r>
          </a:p>
          <a:p>
            <a:pPr marL="0" indent="0">
              <a:buNone/>
            </a:pPr>
            <a:endParaRPr lang="fr-FR" sz="1800" dirty="0">
              <a:solidFill>
                <a:srgbClr val="212529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fr-FR" sz="1800" dirty="0">
              <a:solidFill>
                <a:srgbClr val="212529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b="1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sz="1600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212529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fr-FR" b="0" i="0" dirty="0">
              <a:solidFill>
                <a:srgbClr val="212529"/>
              </a:solidFill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1671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BA383C-5B9A-00CA-0028-1E1A9C7F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 err="1"/>
              <a:t>References</a:t>
            </a:r>
            <a:endParaRPr lang="fr-FR" sz="3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6B6191-D34B-B2C5-6181-5845E386D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fr-FR" sz="1600" dirty="0">
              <a:solidFill>
                <a:srgbClr val="5D6879"/>
              </a:solidFill>
            </a:endParaRPr>
          </a:p>
          <a:p>
            <a:pPr marL="0" indent="0" algn="l">
              <a:buNone/>
            </a:pPr>
            <a:r>
              <a:rPr lang="fr-FR" sz="1600" b="0" i="0" dirty="0">
                <a:solidFill>
                  <a:srgbClr val="5D6879"/>
                </a:solidFill>
                <a:effectLst/>
              </a:rPr>
              <a:t>World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Health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Organization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. World report on violence and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health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. 2002.</a:t>
            </a:r>
          </a:p>
          <a:p>
            <a:pPr marL="0" indent="0" algn="l">
              <a:buNone/>
            </a:pPr>
            <a:br>
              <a:rPr lang="fr-FR" sz="1600" b="0" i="0" dirty="0">
                <a:solidFill>
                  <a:srgbClr val="5D6879"/>
                </a:solidFill>
                <a:effectLst/>
              </a:rPr>
            </a:br>
            <a:r>
              <a:rPr lang="fr-FR" sz="1600" b="0" i="0" dirty="0">
                <a:solidFill>
                  <a:srgbClr val="5D6879"/>
                </a:solidFill>
                <a:effectLst/>
              </a:rPr>
              <a:t>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Wanli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Ouyang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Wenhao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 Wu,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Zhun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 Sun.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Transferring</a:t>
            </a:r>
            <a:r>
              <a:rPr lang="fr-FR" sz="1600" dirty="0">
                <a:solidFill>
                  <a:srgbClr val="5D6879"/>
                </a:solidFill>
              </a:rPr>
              <a:t>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textual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knowledge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 for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visual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 recognition. </a:t>
            </a:r>
            <a:r>
              <a:rPr lang="fr-FR" sz="1600" b="0" i="0" dirty="0" err="1">
                <a:solidFill>
                  <a:srgbClr val="5D6879"/>
                </a:solidFill>
                <a:effectLst/>
              </a:rPr>
              <a:t>arXiv</a:t>
            </a:r>
            <a:r>
              <a:rPr lang="fr-FR" sz="1600" b="0" i="0" dirty="0">
                <a:solidFill>
                  <a:srgbClr val="5D6879"/>
                </a:solidFill>
                <a:effectLst/>
              </a:rPr>
              <a:t>, 2022.</a:t>
            </a:r>
          </a:p>
          <a:p>
            <a:pPr marL="0" indent="0">
              <a:buNone/>
            </a:pPr>
            <a:endParaRPr lang="fr-FR" sz="1600" dirty="0">
              <a:solidFill>
                <a:srgbClr val="5D6879"/>
              </a:solidFill>
            </a:endParaRPr>
          </a:p>
          <a:p>
            <a:pPr marL="0" indent="0">
              <a:buNone/>
            </a:pPr>
            <a:r>
              <a:rPr lang="fr-FR" sz="1600" dirty="0" err="1">
                <a:solidFill>
                  <a:srgbClr val="5D6879"/>
                </a:solidFill>
              </a:rPr>
              <a:t>Wenhao</a:t>
            </a:r>
            <a:r>
              <a:rPr lang="fr-FR" sz="1600" dirty="0">
                <a:solidFill>
                  <a:srgbClr val="5D6879"/>
                </a:solidFill>
              </a:rPr>
              <a:t> Wu, </a:t>
            </a:r>
            <a:r>
              <a:rPr lang="fr-FR" sz="1600" dirty="0" err="1">
                <a:solidFill>
                  <a:srgbClr val="5D6879"/>
                </a:solidFill>
              </a:rPr>
              <a:t>Dongliang</a:t>
            </a:r>
            <a:r>
              <a:rPr lang="fr-FR" sz="1600" dirty="0">
                <a:solidFill>
                  <a:srgbClr val="5D6879"/>
                </a:solidFill>
              </a:rPr>
              <a:t> He, </a:t>
            </a:r>
            <a:r>
              <a:rPr lang="fr-FR" sz="1600" dirty="0" err="1">
                <a:solidFill>
                  <a:srgbClr val="5D6879"/>
                </a:solidFill>
              </a:rPr>
              <a:t>Tianwei</a:t>
            </a:r>
            <a:r>
              <a:rPr lang="fr-FR" sz="1600" dirty="0">
                <a:solidFill>
                  <a:srgbClr val="5D6879"/>
                </a:solidFill>
              </a:rPr>
              <a:t> Lin, Fu Li, </a:t>
            </a:r>
            <a:r>
              <a:rPr lang="fr-FR" sz="1600" dirty="0" err="1">
                <a:solidFill>
                  <a:srgbClr val="5D6879"/>
                </a:solidFill>
              </a:rPr>
              <a:t>Chuang</a:t>
            </a:r>
            <a:r>
              <a:rPr lang="fr-FR" sz="1600" dirty="0">
                <a:solidFill>
                  <a:srgbClr val="5D6879"/>
                </a:solidFill>
              </a:rPr>
              <a:t> Gan, </a:t>
            </a:r>
            <a:r>
              <a:rPr lang="fr-FR" sz="1600" dirty="0" err="1">
                <a:solidFill>
                  <a:srgbClr val="5D6879"/>
                </a:solidFill>
              </a:rPr>
              <a:t>Errui</a:t>
            </a:r>
            <a:r>
              <a:rPr lang="fr-FR" sz="1600" dirty="0">
                <a:solidFill>
                  <a:srgbClr val="5D6879"/>
                </a:solidFill>
              </a:rPr>
              <a:t> Ding, </a:t>
            </a:r>
            <a:r>
              <a:rPr lang="fr-FR" sz="1600" dirty="0" err="1">
                <a:solidFill>
                  <a:srgbClr val="5D6879"/>
                </a:solidFill>
              </a:rPr>
              <a:t>MVFNet</a:t>
            </a:r>
            <a:r>
              <a:rPr lang="fr-FR" sz="1600" dirty="0">
                <a:solidFill>
                  <a:srgbClr val="5D6879"/>
                </a:solidFill>
              </a:rPr>
              <a:t>: Multi-</a:t>
            </a:r>
            <a:r>
              <a:rPr lang="fr-FR" sz="1600" dirty="0" err="1">
                <a:solidFill>
                  <a:srgbClr val="5D6879"/>
                </a:solidFill>
              </a:rPr>
              <a:t>View</a:t>
            </a:r>
            <a:r>
              <a:rPr lang="fr-FR" sz="1600" dirty="0">
                <a:solidFill>
                  <a:srgbClr val="5D6879"/>
                </a:solidFill>
              </a:rPr>
              <a:t> Fusion Network for Efficient </a:t>
            </a:r>
            <a:r>
              <a:rPr lang="fr-FR" sz="1600" dirty="0" err="1">
                <a:solidFill>
                  <a:srgbClr val="5D6879"/>
                </a:solidFill>
              </a:rPr>
              <a:t>Video</a:t>
            </a:r>
            <a:r>
              <a:rPr lang="fr-FR" sz="1600" dirty="0">
                <a:solidFill>
                  <a:srgbClr val="5D6879"/>
                </a:solidFill>
              </a:rPr>
              <a:t> Recognition, </a:t>
            </a:r>
            <a:r>
              <a:rPr lang="fr-FR" sz="1600" dirty="0" err="1">
                <a:solidFill>
                  <a:srgbClr val="5D6879"/>
                </a:solidFill>
              </a:rPr>
              <a:t>arxiv</a:t>
            </a:r>
            <a:r>
              <a:rPr lang="fr-FR" sz="1600" dirty="0">
                <a:solidFill>
                  <a:srgbClr val="5D6879"/>
                </a:solidFill>
              </a:rPr>
              <a:t>, 2021</a:t>
            </a:r>
          </a:p>
          <a:p>
            <a:pPr marL="0" indent="0" algn="l">
              <a:buNone/>
            </a:pPr>
            <a:endParaRPr lang="fr-FR" sz="1600" b="0" i="0" dirty="0">
              <a:solidFill>
                <a:srgbClr val="5D6879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5129F1-5777-3791-EA5C-7EC2F022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 smtClean="0"/>
              <a:pPr>
                <a:spcAft>
                  <a:spcPts val="600"/>
                </a:spcAft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08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7BB24B-0B92-9BC0-FD25-4E35D032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474" y="3046185"/>
            <a:ext cx="5039051" cy="765629"/>
          </a:xfrm>
        </p:spPr>
        <p:txBody>
          <a:bodyPr anchor="t">
            <a:normAutofit/>
          </a:bodyPr>
          <a:lstStyle/>
          <a:p>
            <a:r>
              <a:rPr lang="fr-FR" sz="3600" dirty="0" err="1"/>
              <a:t>Thank</a:t>
            </a:r>
            <a:r>
              <a:rPr lang="fr-FR" sz="3600" dirty="0"/>
              <a:t> </a:t>
            </a:r>
            <a:r>
              <a:rPr lang="fr-FR" sz="3600" dirty="0" err="1"/>
              <a:t>you</a:t>
            </a:r>
            <a:r>
              <a:rPr lang="fr-FR" sz="3600" dirty="0"/>
              <a:t> for </a:t>
            </a:r>
            <a:r>
              <a:rPr lang="fr-FR" sz="3600" dirty="0" err="1"/>
              <a:t>listenning</a:t>
            </a:r>
            <a:r>
              <a:rPr lang="fr-FR" sz="3600" dirty="0"/>
              <a:t> 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3C3CA1-2CF7-2919-BC46-43DED683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 smtClean="0"/>
              <a:pPr>
                <a:spcAft>
                  <a:spcPts val="600"/>
                </a:spcAft>
              </a:pPr>
              <a:t>38</a:t>
            </a:fld>
            <a:endParaRPr lang="fr-FR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5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E07CFE-E232-EA4E-4691-30BC2CDB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b="1"/>
              <a:t>Context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9F8C3-E307-7146-2EF8-A30C0C2CF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935" y="1816694"/>
            <a:ext cx="8602130" cy="1549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>
                <a:latin typeface="+mj-lt"/>
              </a:rPr>
              <a:t>The </a:t>
            </a:r>
            <a:r>
              <a:rPr lang="fr-FR" sz="2000" b="1" dirty="0" err="1">
                <a:latin typeface="+mj-lt"/>
              </a:rPr>
              <a:t>semantic</a:t>
            </a:r>
            <a:r>
              <a:rPr lang="fr-FR" sz="2000" b="1" dirty="0">
                <a:latin typeface="+mj-lt"/>
              </a:rPr>
              <a:t> gap </a:t>
            </a:r>
          </a:p>
          <a:p>
            <a:pPr marL="0" indent="0">
              <a:buNone/>
            </a:pPr>
            <a:r>
              <a:rPr lang="fr-FR" sz="2000" dirty="0">
                <a:latin typeface="+mj-lt"/>
              </a:rPr>
              <a:t>The </a:t>
            </a:r>
            <a:r>
              <a:rPr lang="fr-FR" sz="2000" dirty="0" err="1">
                <a:latin typeface="+mj-lt"/>
              </a:rPr>
              <a:t>discrepancy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between</a:t>
            </a:r>
            <a:r>
              <a:rPr lang="fr-FR" sz="2000" dirty="0">
                <a:latin typeface="+mj-lt"/>
              </a:rPr>
              <a:t>, on one hand the </a:t>
            </a:r>
            <a:r>
              <a:rPr lang="fr-FR" sz="2000" dirty="0" err="1">
                <a:latin typeface="+mj-lt"/>
              </a:rPr>
              <a:t>limited</a:t>
            </a:r>
            <a:r>
              <a:rPr lang="fr-FR" sz="2000" dirty="0">
                <a:latin typeface="+mj-lt"/>
              </a:rPr>
              <a:t> descriptive power of </a:t>
            </a:r>
            <a:r>
              <a:rPr lang="fr-FR" sz="2000" dirty="0" err="1">
                <a:latin typeface="+mj-lt"/>
              </a:rPr>
              <a:t>current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automatic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video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analysis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generating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effectively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only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low-level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features</a:t>
            </a:r>
            <a:r>
              <a:rPr lang="fr-FR" sz="2000" dirty="0">
                <a:latin typeface="+mj-lt"/>
              </a:rPr>
              <a:t>, and on the </a:t>
            </a:r>
            <a:r>
              <a:rPr lang="fr-FR" sz="2000" dirty="0" err="1">
                <a:latin typeface="+mj-lt"/>
              </a:rPr>
              <a:t>other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side</a:t>
            </a:r>
            <a:r>
              <a:rPr lang="fr-FR" sz="2000" dirty="0">
                <a:latin typeface="+mj-lt"/>
              </a:rPr>
              <a:t> the </a:t>
            </a:r>
            <a:r>
              <a:rPr lang="fr-FR" sz="2000" dirty="0" err="1">
                <a:latin typeface="+mj-lt"/>
              </a:rPr>
              <a:t>richness</a:t>
            </a:r>
            <a:r>
              <a:rPr lang="fr-FR" sz="2000" dirty="0">
                <a:latin typeface="+mj-lt"/>
              </a:rPr>
              <a:t> of user </a:t>
            </a:r>
            <a:r>
              <a:rPr lang="fr-FR" sz="2000" dirty="0" err="1">
                <a:latin typeface="+mj-lt"/>
              </a:rPr>
              <a:t>semantics</a:t>
            </a:r>
            <a:r>
              <a:rPr lang="fr-FR" sz="2000" dirty="0">
                <a:latin typeface="+mj-lt"/>
              </a:rPr>
              <a:t> and </a:t>
            </a:r>
            <a:r>
              <a:rPr lang="fr-FR" sz="2000" dirty="0" err="1">
                <a:latin typeface="+mj-lt"/>
              </a:rPr>
              <a:t>interpretations</a:t>
            </a:r>
            <a:r>
              <a:rPr lang="fr-FR" sz="2000" dirty="0">
                <a:latin typeface="+mj-lt"/>
              </a:rPr>
              <a:t>.</a:t>
            </a:r>
          </a:p>
          <a:p>
            <a:endParaRPr lang="fr-FR" sz="2000" dirty="0">
              <a:latin typeface="+mj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68B6EF-0CDF-1524-90E1-86EADB79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/>
              <a:pPr>
                <a:spcAft>
                  <a:spcPts val="600"/>
                </a:spcAft>
              </a:pPr>
              <a:t>4</a:t>
            </a:fld>
            <a:endParaRPr lang="fr-FR"/>
          </a:p>
        </p:txBody>
      </p:sp>
      <p:pic>
        <p:nvPicPr>
          <p:cNvPr id="4" name="Image 3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56C64EF0-C8DB-B92F-8E29-D5D2B0778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9239" y="3365962"/>
            <a:ext cx="7213522" cy="22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9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E07CFE-E232-EA4E-4691-30BC2CDB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05" y="612196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b="1" dirty="0" err="1"/>
              <a:t>Problematics</a:t>
            </a:r>
            <a:endParaRPr lang="fr-FR" sz="36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68B6EF-0CDF-1524-90E1-86EADB79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33817A54-71E7-4BC3-EE86-DAB6D7DF27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164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886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79EF96-9D7C-9B36-79C0-874F61C1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7" name="Isosceles Triangle 5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A912CB-D31A-F6E5-4F1C-8E3806CC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0428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Objectives</a:t>
            </a:r>
          </a:p>
        </p:txBody>
      </p:sp>
      <p:graphicFrame>
        <p:nvGraphicFramePr>
          <p:cNvPr id="36" name="Espace réservé du contenu 2">
            <a:extLst>
              <a:ext uri="{FF2B5EF4-FFF2-40B4-BE49-F238E27FC236}">
                <a16:creationId xmlns:a16="http://schemas.microsoft.com/office/drawing/2014/main" id="{B3D8A357-A5DB-644F-70BC-24B7B922A3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001823"/>
              </p:ext>
            </p:extLst>
          </p:nvPr>
        </p:nvGraphicFramePr>
        <p:xfrm>
          <a:off x="1523999" y="2310934"/>
          <a:ext cx="9349336" cy="3076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62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4C4F45B1-1F4C-36D3-3E7F-095ADF9D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79EF96-9D7C-9B36-79C0-874F61C1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6713BF23-BCFC-66F0-268E-9D44E5526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874779" y="1406740"/>
            <a:ext cx="8442442" cy="40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4C4F45B1-1F4C-36D3-3E7F-095ADF9D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/>
          </a:bodyPr>
          <a:lstStyle/>
          <a:p>
            <a:r>
              <a:rPr lang="fr-FR" sz="3600" b="1" dirty="0"/>
              <a:t>State of the art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79EF96-9D7C-9B36-79C0-874F61C1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fr-FR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50C9E2C-28FF-8B17-9517-08C9ECBBD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233" y="1572554"/>
            <a:ext cx="9135533" cy="37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5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B6848E2-D150-FBD7-22FE-E3A8FFBB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General pipeline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312792-26E8-575E-4E40-383718D6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563D5D7-10B5-1A40-8273-49772D56AB1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782F174A-75B1-7ADC-BF13-F4DD3EDC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705" y="1510290"/>
            <a:ext cx="7284590" cy="47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735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36590556DAA944B9CE5D5326708AA6" ma:contentTypeVersion="6" ma:contentTypeDescription="Crée un document." ma:contentTypeScope="" ma:versionID="ddf96d1d9524c4da22c4e57cc98372d9">
  <xsd:schema xmlns:xsd="http://www.w3.org/2001/XMLSchema" xmlns:xs="http://www.w3.org/2001/XMLSchema" xmlns:p="http://schemas.microsoft.com/office/2006/metadata/properties" xmlns:ns2="a493c07a-3e4e-4166-b56f-8b1fe97f902f" targetNamespace="http://schemas.microsoft.com/office/2006/metadata/properties" ma:root="true" ma:fieldsID="769a5a7538b858b663cbd12c09774fc1" ns2:_="">
    <xsd:import namespace="a493c07a-3e4e-4166-b56f-8b1fe97f90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93c07a-3e4e-4166-b56f-8b1fe97f90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D89492-E89A-4529-B5D6-9D070A029DEE}"/>
</file>

<file path=customXml/itemProps2.xml><?xml version="1.0" encoding="utf-8"?>
<ds:datastoreItem xmlns:ds="http://schemas.openxmlformats.org/officeDocument/2006/customXml" ds:itemID="{F1D0FB2D-3BC8-4B35-9936-3EBDF08F4877}"/>
</file>

<file path=customXml/itemProps3.xml><?xml version="1.0" encoding="utf-8"?>
<ds:datastoreItem xmlns:ds="http://schemas.openxmlformats.org/officeDocument/2006/customXml" ds:itemID="{4848F469-C942-4828-9F8C-2ADD22CEF5CD}"/>
</file>

<file path=docProps/app.xml><?xml version="1.0" encoding="utf-8"?>
<Properties xmlns="http://schemas.openxmlformats.org/officeDocument/2006/extended-properties" xmlns:vt="http://schemas.openxmlformats.org/officeDocument/2006/docPropsVTypes">
  <TotalTime>4770</TotalTime>
  <Words>6742</Words>
  <Application>Microsoft Office PowerPoint</Application>
  <PresentationFormat>Grand écran</PresentationFormat>
  <Paragraphs>399</Paragraphs>
  <Slides>38</Slides>
  <Notes>26</Notes>
  <HiddenSlides>2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39" baseType="lpstr">
      <vt:lpstr>Thème Office</vt:lpstr>
      <vt:lpstr>Detection and prevention of urban violence events in a distributed video surveillance system</vt:lpstr>
      <vt:lpstr>Context</vt:lpstr>
      <vt:lpstr>Context</vt:lpstr>
      <vt:lpstr>Context</vt:lpstr>
      <vt:lpstr>Problematics</vt:lpstr>
      <vt:lpstr>Objectives</vt:lpstr>
      <vt:lpstr>State of the art</vt:lpstr>
      <vt:lpstr>State of the art</vt:lpstr>
      <vt:lpstr>General pipeline</vt:lpstr>
      <vt:lpstr>State of the art – Features extractions</vt:lpstr>
      <vt:lpstr>State of the art – Features extractions</vt:lpstr>
      <vt:lpstr>State of the art – Features extractions</vt:lpstr>
      <vt:lpstr>State of the art – Learning</vt:lpstr>
      <vt:lpstr>State of the art – Learning</vt:lpstr>
      <vt:lpstr>State of the art – Discussion</vt:lpstr>
      <vt:lpstr>State of the art – Discussion</vt:lpstr>
      <vt:lpstr>Experimental method</vt:lpstr>
      <vt:lpstr>State of the art – Discussion</vt:lpstr>
      <vt:lpstr>State of the art – Discussion</vt:lpstr>
      <vt:lpstr>State of the art – Discussion</vt:lpstr>
      <vt:lpstr>State of the art – Discussion</vt:lpstr>
      <vt:lpstr>State of the art – Discussion</vt:lpstr>
      <vt:lpstr>State of the art – Discussion</vt:lpstr>
      <vt:lpstr>State of the art – Discussion</vt:lpstr>
      <vt:lpstr>State of the art – Discussion</vt:lpstr>
      <vt:lpstr>Action anticipation/Early action prediction</vt:lpstr>
      <vt:lpstr>Multi-view</vt:lpstr>
      <vt:lpstr>Multi-view</vt:lpstr>
      <vt:lpstr>Transformer</vt:lpstr>
      <vt:lpstr>Transformer</vt:lpstr>
      <vt:lpstr>Présentation PowerPoint</vt:lpstr>
      <vt:lpstr>Présentation PowerPoint</vt:lpstr>
      <vt:lpstr>Présentation PowerPoint</vt:lpstr>
      <vt:lpstr>Clustering of features</vt:lpstr>
      <vt:lpstr>Présentation PowerPoint</vt:lpstr>
      <vt:lpstr>Présentation PowerPoint</vt:lpstr>
      <vt:lpstr>References</vt:lpstr>
      <vt:lpstr>Thank you for listenning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 MOAL Steven</dc:creator>
  <cp:lastModifiedBy>LE MOAL Steven</cp:lastModifiedBy>
  <cp:revision>96</cp:revision>
  <dcterms:created xsi:type="dcterms:W3CDTF">2022-09-18T16:05:01Z</dcterms:created>
  <dcterms:modified xsi:type="dcterms:W3CDTF">2023-01-25T14:40:33Z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0x0101007436590556DAA944B9CE5D5326708AA6</vt:lpwstr>
  </property>
</Properties>
</file>